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79" r:id="rId1"/>
  </p:sldMasterIdLst>
  <p:notesMasterIdLst>
    <p:notesMasterId r:id="rId32"/>
  </p:notesMasterIdLst>
  <p:sldIdLst>
    <p:sldId id="256" r:id="rId2"/>
    <p:sldId id="258" r:id="rId3"/>
    <p:sldId id="264" r:id="rId4"/>
    <p:sldId id="261" r:id="rId5"/>
    <p:sldId id="259" r:id="rId6"/>
    <p:sldId id="260" r:id="rId7"/>
    <p:sldId id="262" r:id="rId8"/>
    <p:sldId id="257"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63"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34" autoAdjust="0"/>
    <p:restoredTop sz="94660"/>
  </p:normalViewPr>
  <p:slideViewPr>
    <p:cSldViewPr>
      <p:cViewPr varScale="1">
        <p:scale>
          <a:sx n="95" d="100"/>
          <a:sy n="95" d="100"/>
        </p:scale>
        <p:origin x="-640"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D99B6-BF9A-2449-8C6B-35E740566E66}" type="datetimeFigureOut">
              <a:rPr lang="en-US" smtClean="0"/>
              <a:pPr/>
              <a:t>12/7/12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9B1D6-3FF6-0F48-8907-69D788C450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39B1D6-3FF6-0F48-8907-69D788C45021}"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548E9-341E-48C4-8E16-01299FF412A8}" type="datetimeFigureOut">
              <a:rPr lang="en-US" smtClean="0"/>
              <a:pPr/>
              <a:t>12/7/12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B93A9-DE17-42E8-A366-46C30944BF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548E9-341E-48C4-8E16-01299FF412A8}" type="datetimeFigureOut">
              <a:rPr lang="en-US" smtClean="0"/>
              <a:pPr/>
              <a:t>12/7/12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441E-1B1C-413B-BD5B-16F480F3C3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548E9-341E-48C4-8E16-01299FF412A8}" type="datetimeFigureOut">
              <a:rPr lang="en-US" smtClean="0"/>
              <a:pPr/>
              <a:t>12/7/12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441E-1B1C-413B-BD5B-16F480F3C3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548E9-341E-48C4-8E16-01299FF412A8}" type="datetimeFigureOut">
              <a:rPr lang="en-US" smtClean="0"/>
              <a:pPr/>
              <a:t>12/7/12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441E-1B1C-413B-BD5B-16F480F3C3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548E9-341E-48C4-8E16-01299FF412A8}" type="datetimeFigureOut">
              <a:rPr lang="en-US" smtClean="0"/>
              <a:pPr/>
              <a:t>12/7/12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441E-1B1C-413B-BD5B-16F480F3C3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548E9-341E-48C4-8E16-01299FF412A8}" type="datetimeFigureOut">
              <a:rPr lang="en-US" smtClean="0"/>
              <a:pPr/>
              <a:t>12/7/12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F441E-1B1C-413B-BD5B-16F480F3C3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548E9-341E-48C4-8E16-01299FF412A8}" type="datetimeFigureOut">
              <a:rPr lang="en-US" smtClean="0"/>
              <a:pPr/>
              <a:t>12/7/12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F441E-1B1C-413B-BD5B-16F480F3C3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548E9-341E-48C4-8E16-01299FF412A8}" type="datetimeFigureOut">
              <a:rPr lang="en-US" smtClean="0"/>
              <a:pPr/>
              <a:t>12/7/12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F441E-1B1C-413B-BD5B-16F480F3C3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548E9-341E-48C4-8E16-01299FF412A8}" type="datetimeFigureOut">
              <a:rPr lang="en-US" smtClean="0"/>
              <a:pPr/>
              <a:t>12/7/12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F441E-1B1C-413B-BD5B-16F480F3C3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548E9-341E-48C4-8E16-01299FF412A8}" type="datetimeFigureOut">
              <a:rPr lang="en-US" smtClean="0"/>
              <a:pPr/>
              <a:t>12/7/12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B93A9-DE17-42E8-A366-46C30944BF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548E9-341E-48C4-8E16-01299FF412A8}" type="datetimeFigureOut">
              <a:rPr lang="en-US" smtClean="0"/>
              <a:pPr/>
              <a:t>12/7/12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F441E-1B1C-413B-BD5B-16F480F3C3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548E9-341E-48C4-8E16-01299FF412A8}" type="datetimeFigureOut">
              <a:rPr lang="en-US" smtClean="0"/>
              <a:pPr/>
              <a:t>12/7/12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F441E-1B1C-413B-BD5B-16F480F3C3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1" Type="http://schemas.openxmlformats.org/officeDocument/2006/relationships/slideLayout" Target="../slideLayouts/slideLayout4.xml"/><Relationship Id="rId2"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4.xml"/><Relationship Id="rId2"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jpeg"/><Relationship Id="rId7" Type="http://schemas.openxmlformats.org/officeDocument/2006/relationships/image" Target="../media/image56.jpeg"/><Relationship Id="rId8" Type="http://schemas.openxmlformats.org/officeDocument/2006/relationships/image" Target="../media/image57.jpeg"/><Relationship Id="rId9" Type="http://schemas.openxmlformats.org/officeDocument/2006/relationships/image" Target="../media/image58.jpeg"/><Relationship Id="rId1" Type="http://schemas.openxmlformats.org/officeDocument/2006/relationships/slideLayout" Target="../slideLayouts/slideLayout4.xml"/><Relationship Id="rId2"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1" Type="http://schemas.openxmlformats.org/officeDocument/2006/relationships/slideLayout" Target="../slideLayouts/slideLayout4.xml"/><Relationship Id="rId2"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gif"/><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1" Type="http://schemas.openxmlformats.org/officeDocument/2006/relationships/slideLayout" Target="../slideLayouts/slideLayout4.xml"/><Relationship Id="rId2"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1" Type="http://schemas.openxmlformats.org/officeDocument/2006/relationships/slideLayout" Target="../slideLayouts/slideLayout4.xml"/><Relationship Id="rId2" Type="http://schemas.openxmlformats.org/officeDocument/2006/relationships/image" Target="../media/image6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2.jpeg"/></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76.jpeg"/><Relationship Id="rId6" Type="http://schemas.openxmlformats.org/officeDocument/2006/relationships/image" Target="../media/image77.jpeg"/><Relationship Id="rId7" Type="http://schemas.openxmlformats.org/officeDocument/2006/relationships/image" Target="../media/image78.jpeg"/><Relationship Id="rId1" Type="http://schemas.openxmlformats.org/officeDocument/2006/relationships/slideLayout" Target="../slideLayouts/slideLayout4.xml"/><Relationship Id="rId2" Type="http://schemas.openxmlformats.org/officeDocument/2006/relationships/image" Target="../media/image7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gif"/><Relationship Id="rId6"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edical-wallpaper 01_thumb[3].png"/>
          <p:cNvPicPr>
            <a:picLocks noChangeAspect="1"/>
          </p:cNvPicPr>
          <p:nvPr/>
        </p:nvPicPr>
        <p:blipFill>
          <a:blip r:embed="rId2"/>
          <a:stretch>
            <a:fillRect/>
          </a:stretch>
        </p:blipFill>
        <p:spPr>
          <a:xfrm>
            <a:off x="1371600" y="304800"/>
            <a:ext cx="6418295" cy="6333097"/>
          </a:xfrm>
          <a:prstGeom prst="rect">
            <a:avLst/>
          </a:prstGeom>
        </p:spPr>
      </p:pic>
      <p:sp>
        <p:nvSpPr>
          <p:cNvPr id="2" name="Title 1"/>
          <p:cNvSpPr>
            <a:spLocks noGrp="1"/>
          </p:cNvSpPr>
          <p:nvPr>
            <p:ph type="ctrTitle"/>
          </p:nvPr>
        </p:nvSpPr>
        <p:spPr>
          <a:xfrm>
            <a:off x="-1752600" y="0"/>
            <a:ext cx="7772400" cy="1470025"/>
          </a:xfrm>
          <a:ln>
            <a:noFill/>
          </a:ln>
        </p:spPr>
        <p:txBody>
          <a:bodyPr>
            <a:normAutofit/>
          </a:bodyPr>
          <a:lstStyle/>
          <a:p>
            <a:r>
              <a:rPr lang="en-US" sz="5400"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Sports Taping </a:t>
            </a:r>
            <a:endParaRPr lang="en-US" sz="5400" b="1" dirty="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5029200" y="6019800"/>
            <a:ext cx="5410200" cy="838200"/>
          </a:xfrm>
        </p:spPr>
        <p:txBody>
          <a:bodyPr/>
          <a:lstStyle/>
          <a:p>
            <a:r>
              <a:rPr lang="en-US" dirty="0" smtClean="0">
                <a:solidFill>
                  <a:schemeClr val="accent2">
                    <a:lumMod val="75000"/>
                  </a:schemeClr>
                </a:solidFill>
              </a:rPr>
              <a:t>By: Emily Klein</a:t>
            </a: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Open Basket Weave (</a:t>
            </a:r>
            <a:r>
              <a:rPr lang="en-US" b="1" dirty="0" err="1"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Eversion</a:t>
            </a:r>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a:t>
            </a:r>
            <a:endParaRPr lang="en-US" dirty="0"/>
          </a:p>
        </p:txBody>
      </p:sp>
      <p:sp>
        <p:nvSpPr>
          <p:cNvPr id="3" name="Content Placeholder 2"/>
          <p:cNvSpPr>
            <a:spLocks noGrp="1"/>
          </p:cNvSpPr>
          <p:nvPr>
            <p:ph sz="half" idx="1"/>
          </p:nvPr>
        </p:nvSpPr>
        <p:spPr>
          <a:xfrm>
            <a:off x="457200" y="914400"/>
            <a:ext cx="4876800" cy="5943600"/>
          </a:xfrm>
        </p:spPr>
        <p:txBody>
          <a:bodyPr>
            <a:normAutofit fontScale="92500" lnSpcReduction="20000"/>
          </a:bodyPr>
          <a:lstStyle/>
          <a:p>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Apply anchor strips while leaving the front open</a:t>
            </a:r>
          </a:p>
          <a:p>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Apply stirrup strip from lateral to medial side</a:t>
            </a:r>
          </a:p>
          <a:p>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Weave strips along with stirrup strip</a:t>
            </a:r>
          </a:p>
          <a:p>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Enclose ankle with horizontal strips still leaving the front open</a:t>
            </a:r>
          </a:p>
          <a:p>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Apply single heal locks</a:t>
            </a:r>
          </a:p>
          <a:p>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Then apply anchor strips on anterior portion and dorsum </a:t>
            </a:r>
          </a:p>
          <a:p>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Apply 3 horizontal strips across the top of the foot to secure the procedure</a:t>
            </a:r>
          </a:p>
          <a:p>
            <a:pPr>
              <a:buNone/>
            </a:pPr>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	1. Above Ankle</a:t>
            </a:r>
          </a:p>
          <a:p>
            <a:pPr>
              <a:buNone/>
            </a:pPr>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	2. Ankle Joint</a:t>
            </a:r>
          </a:p>
          <a:p>
            <a:pPr>
              <a:buNone/>
            </a:pPr>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	3. Base of Foot leaving toes open</a:t>
            </a:r>
          </a:p>
          <a:p>
            <a:r>
              <a:rPr lang="en-US" sz="20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rPr>
              <a:t>Finally, use elastic wrap to enclose ankle completely. Use fasteners or tape to secure wrap</a:t>
            </a:r>
            <a:endParaRPr lang="en-US" sz="2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Black"/>
              <a:cs typeface="Arial Black"/>
            </a:endParaRPr>
          </a:p>
        </p:txBody>
      </p:sp>
      <p:pic>
        <p:nvPicPr>
          <p:cNvPr id="23554" name="Picture 2" descr="http://www.sportsinjuryclinic.net/gallery/taping/basketweave_anchors.jpg"/>
          <p:cNvPicPr>
            <a:picLocks noChangeAspect="1" noChangeArrowheads="1"/>
          </p:cNvPicPr>
          <p:nvPr/>
        </p:nvPicPr>
        <p:blipFill>
          <a:blip r:embed="rId2" cstate="print"/>
          <a:srcRect/>
          <a:stretch>
            <a:fillRect/>
          </a:stretch>
        </p:blipFill>
        <p:spPr bwMode="auto">
          <a:xfrm>
            <a:off x="5562600" y="990600"/>
            <a:ext cx="1447800" cy="1371600"/>
          </a:xfrm>
          <a:prstGeom prst="rect">
            <a:avLst/>
          </a:prstGeom>
          <a:noFill/>
        </p:spPr>
      </p:pic>
      <p:pic>
        <p:nvPicPr>
          <p:cNvPr id="23556" name="Picture 4" descr="Stirrup straps"/>
          <p:cNvPicPr>
            <a:picLocks noChangeAspect="1" noChangeArrowheads="1"/>
          </p:cNvPicPr>
          <p:nvPr/>
        </p:nvPicPr>
        <p:blipFill>
          <a:blip r:embed="rId3" cstate="print"/>
          <a:srcRect/>
          <a:stretch>
            <a:fillRect/>
          </a:stretch>
        </p:blipFill>
        <p:spPr bwMode="auto">
          <a:xfrm>
            <a:off x="7010400" y="1981200"/>
            <a:ext cx="1447800" cy="1317667"/>
          </a:xfrm>
          <a:prstGeom prst="rect">
            <a:avLst/>
          </a:prstGeom>
          <a:noFill/>
        </p:spPr>
      </p:pic>
      <p:pic>
        <p:nvPicPr>
          <p:cNvPr id="23558" name="Picture 6" descr="Stirrup straps"/>
          <p:cNvPicPr>
            <a:picLocks noChangeAspect="1" noChangeArrowheads="1"/>
          </p:cNvPicPr>
          <p:nvPr/>
        </p:nvPicPr>
        <p:blipFill>
          <a:blip r:embed="rId4" cstate="print"/>
          <a:srcRect/>
          <a:stretch>
            <a:fillRect/>
          </a:stretch>
        </p:blipFill>
        <p:spPr bwMode="auto">
          <a:xfrm>
            <a:off x="5562600" y="2971800"/>
            <a:ext cx="1428750" cy="1428750"/>
          </a:xfrm>
          <a:prstGeom prst="rect">
            <a:avLst/>
          </a:prstGeom>
          <a:noFill/>
        </p:spPr>
      </p:pic>
      <p:pic>
        <p:nvPicPr>
          <p:cNvPr id="23560" name="Picture 8" descr="Stirrup straps"/>
          <p:cNvPicPr>
            <a:picLocks noChangeAspect="1" noChangeArrowheads="1"/>
          </p:cNvPicPr>
          <p:nvPr/>
        </p:nvPicPr>
        <p:blipFill>
          <a:blip r:embed="rId5" cstate="print"/>
          <a:srcRect/>
          <a:stretch>
            <a:fillRect/>
          </a:stretch>
        </p:blipFill>
        <p:spPr bwMode="auto">
          <a:xfrm>
            <a:off x="7010400" y="4038600"/>
            <a:ext cx="1428750" cy="1428750"/>
          </a:xfrm>
          <a:prstGeom prst="rect">
            <a:avLst/>
          </a:prstGeom>
          <a:noFill/>
        </p:spPr>
      </p:pic>
      <p:pic>
        <p:nvPicPr>
          <p:cNvPr id="23562" name="Picture 10" descr="Stirrup straps"/>
          <p:cNvPicPr>
            <a:picLocks noChangeAspect="1" noChangeArrowheads="1"/>
          </p:cNvPicPr>
          <p:nvPr/>
        </p:nvPicPr>
        <p:blipFill>
          <a:blip r:embed="rId6" cstate="print"/>
          <a:srcRect/>
          <a:stretch>
            <a:fillRect/>
          </a:stretch>
        </p:blipFill>
        <p:spPr bwMode="auto">
          <a:xfrm>
            <a:off x="5562600" y="5029200"/>
            <a:ext cx="1428750" cy="1428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86200" cy="1143000"/>
          </a:xfrm>
        </p:spPr>
        <p:txBody>
          <a:bodyPr>
            <a:normAutofit/>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Achilles Tendon</a:t>
            </a:r>
            <a:endParaRPr lang="en-US" dirty="0"/>
          </a:p>
        </p:txBody>
      </p:sp>
      <p:sp>
        <p:nvSpPr>
          <p:cNvPr id="3" name="Content Placeholder 2"/>
          <p:cNvSpPr>
            <a:spLocks noGrp="1"/>
          </p:cNvSpPr>
          <p:nvPr>
            <p:ph sz="half" idx="1"/>
          </p:nvPr>
        </p:nvSpPr>
        <p:spPr>
          <a:xfrm>
            <a:off x="457200" y="990600"/>
            <a:ext cx="4038600" cy="5135563"/>
          </a:xfrm>
        </p:spPr>
        <p:txBody>
          <a:bodyPr>
            <a:normAutofit fontScale="92500" lnSpcReduction="20000"/>
          </a:bodyPr>
          <a:lstStyle/>
          <a:p>
            <a:r>
              <a:rPr lang="en-US" sz="2000" dirty="0" smtClean="0">
                <a:solidFill>
                  <a:srgbClr val="000000"/>
                </a:solidFill>
                <a:effectLst>
                  <a:outerShdw blurRad="38100" dist="38100" dir="2700000" algn="tl">
                    <a:srgbClr val="000000">
                      <a:alpha val="43137"/>
                    </a:srgbClr>
                  </a:outerShdw>
                </a:effectLst>
                <a:latin typeface="Arial Black"/>
                <a:cs typeface="Arial Black"/>
              </a:rPr>
              <a:t>Apply friction pad on Achilles tendon, and wrap ankle with pre-wrap to avoid irritation</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Apply anchor strips proximally and distally</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Place 3 strips in an “X” like fashion to limit dorsiflexion with elastic tape</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Apply another set of anchor strips proximally and distally</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Secure the entire procedure by applying heal locks and figure-8 with elastic tape</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Supplement the procedure with a heal lift</a:t>
            </a:r>
            <a:endParaRPr lang="en-US" sz="2000" dirty="0">
              <a:solidFill>
                <a:srgbClr val="000000"/>
              </a:solidFill>
              <a:effectLst>
                <a:outerShdw blurRad="38100" dist="38100" dir="2700000" algn="tl">
                  <a:srgbClr val="000000">
                    <a:alpha val="43137"/>
                  </a:srgbClr>
                </a:outerShdw>
              </a:effectLst>
              <a:latin typeface="Arial Black"/>
              <a:cs typeface="Arial Black"/>
            </a:endParaRPr>
          </a:p>
        </p:txBody>
      </p:sp>
      <p:pic>
        <p:nvPicPr>
          <p:cNvPr id="24584" name="Picture 8" descr="[Achilles Image 1]"/>
          <p:cNvPicPr>
            <a:picLocks noChangeAspect="1" noChangeArrowheads="1"/>
          </p:cNvPicPr>
          <p:nvPr/>
        </p:nvPicPr>
        <p:blipFill>
          <a:blip r:embed="rId2" cstate="print"/>
          <a:srcRect/>
          <a:stretch>
            <a:fillRect/>
          </a:stretch>
        </p:blipFill>
        <p:spPr bwMode="auto">
          <a:xfrm>
            <a:off x="5486400" y="457200"/>
            <a:ext cx="1371600" cy="1752600"/>
          </a:xfrm>
          <a:prstGeom prst="rect">
            <a:avLst/>
          </a:prstGeom>
          <a:noFill/>
        </p:spPr>
      </p:pic>
      <p:pic>
        <p:nvPicPr>
          <p:cNvPr id="24586" name="Picture 10" descr="[Achilles Image 2]"/>
          <p:cNvPicPr>
            <a:picLocks noChangeAspect="1" noChangeArrowheads="1"/>
          </p:cNvPicPr>
          <p:nvPr/>
        </p:nvPicPr>
        <p:blipFill>
          <a:blip r:embed="rId3" cstate="print"/>
          <a:srcRect/>
          <a:stretch>
            <a:fillRect/>
          </a:stretch>
        </p:blipFill>
        <p:spPr bwMode="auto">
          <a:xfrm>
            <a:off x="6858000" y="1143000"/>
            <a:ext cx="1333500" cy="1743997"/>
          </a:xfrm>
          <a:prstGeom prst="rect">
            <a:avLst/>
          </a:prstGeom>
          <a:noFill/>
        </p:spPr>
      </p:pic>
      <p:pic>
        <p:nvPicPr>
          <p:cNvPr id="24588" name="Picture 12" descr="[Achilles Image 4]"/>
          <p:cNvPicPr>
            <a:picLocks noChangeAspect="1" noChangeArrowheads="1"/>
          </p:cNvPicPr>
          <p:nvPr/>
        </p:nvPicPr>
        <p:blipFill>
          <a:blip r:embed="rId4" cstate="print"/>
          <a:srcRect/>
          <a:stretch>
            <a:fillRect/>
          </a:stretch>
        </p:blipFill>
        <p:spPr bwMode="auto">
          <a:xfrm>
            <a:off x="5791200" y="2895600"/>
            <a:ext cx="2047875" cy="704851"/>
          </a:xfrm>
          <a:prstGeom prst="rect">
            <a:avLst/>
          </a:prstGeom>
          <a:noFill/>
        </p:spPr>
      </p:pic>
      <p:pic>
        <p:nvPicPr>
          <p:cNvPr id="24590" name="Picture 14" descr="[Achilles Image 5]"/>
          <p:cNvPicPr>
            <a:picLocks noChangeAspect="1" noChangeArrowheads="1"/>
          </p:cNvPicPr>
          <p:nvPr/>
        </p:nvPicPr>
        <p:blipFill>
          <a:blip r:embed="rId5" cstate="print"/>
          <a:srcRect/>
          <a:stretch>
            <a:fillRect/>
          </a:stretch>
        </p:blipFill>
        <p:spPr bwMode="auto">
          <a:xfrm>
            <a:off x="5410200" y="3581400"/>
            <a:ext cx="1333500" cy="1866900"/>
          </a:xfrm>
          <a:prstGeom prst="rect">
            <a:avLst/>
          </a:prstGeom>
          <a:noFill/>
        </p:spPr>
      </p:pic>
      <p:pic>
        <p:nvPicPr>
          <p:cNvPr id="24592" name="Picture 16" descr="[Achilles Image 6]"/>
          <p:cNvPicPr>
            <a:picLocks noChangeAspect="1" noChangeArrowheads="1"/>
          </p:cNvPicPr>
          <p:nvPr/>
        </p:nvPicPr>
        <p:blipFill>
          <a:blip r:embed="rId6" cstate="print"/>
          <a:srcRect/>
          <a:stretch>
            <a:fillRect/>
          </a:stretch>
        </p:blipFill>
        <p:spPr bwMode="auto">
          <a:xfrm>
            <a:off x="6781800" y="4267200"/>
            <a:ext cx="1371600" cy="19431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1143000"/>
          </a:xfrm>
        </p:spPr>
        <p:txBody>
          <a:bodyPr>
            <a:normAutofit/>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Longitudinal Arch</a:t>
            </a:r>
            <a:endParaRPr lang="en-US" dirty="0"/>
          </a:p>
        </p:txBody>
      </p:sp>
      <p:sp>
        <p:nvSpPr>
          <p:cNvPr id="3" name="Content Placeholder 2"/>
          <p:cNvSpPr>
            <a:spLocks noGrp="1"/>
          </p:cNvSpPr>
          <p:nvPr>
            <p:ph sz="half" idx="1"/>
          </p:nvPr>
        </p:nvSpPr>
        <p:spPr>
          <a:xfrm>
            <a:off x="457200" y="1143000"/>
            <a:ext cx="4038600" cy="5135563"/>
          </a:xfrm>
        </p:spPr>
        <p:txBody>
          <a:bodyPr>
            <a:normAutofit fontScale="700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Apply anchor strip near the toes</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3 strips starting at the base of the toe, wrapping around the heal and finishing where the procedure started</a:t>
            </a:r>
          </a:p>
          <a:p>
            <a:r>
              <a:rPr lang="en-US" dirty="0" smtClean="0">
                <a:solidFill>
                  <a:srgbClr val="000000"/>
                </a:solidFill>
                <a:effectLst>
                  <a:outerShdw blurRad="38100" dist="38100" dir="2700000" algn="tl">
                    <a:srgbClr val="000000">
                      <a:alpha val="43137"/>
                    </a:srgbClr>
                  </a:outerShdw>
                </a:effectLst>
                <a:latin typeface="Arial Black"/>
                <a:cs typeface="Arial Black"/>
              </a:rPr>
              <a:t>With 3 more strips, start at the base of the toe and wrap around the outside of the heal and back to where the procedure started. This overlaps the strips in the previous step.</a:t>
            </a:r>
          </a:p>
          <a:p>
            <a:r>
              <a:rPr lang="en-US" dirty="0" smtClean="0">
                <a:solidFill>
                  <a:srgbClr val="000000"/>
                </a:solidFill>
                <a:effectLst>
                  <a:outerShdw blurRad="38100" dist="38100" dir="2700000" algn="tl">
                    <a:srgbClr val="000000">
                      <a:alpha val="43137"/>
                    </a:srgbClr>
                  </a:outerShdw>
                </a:effectLst>
                <a:latin typeface="Arial Black"/>
                <a:cs typeface="Arial Black"/>
              </a:rPr>
              <a:t>Place 3 or 4 strips around the arch of the foot to finish the procedure</a:t>
            </a:r>
            <a:endParaRPr lang="en-US" dirty="0">
              <a:solidFill>
                <a:srgbClr val="000000"/>
              </a:solidFill>
              <a:effectLst>
                <a:outerShdw blurRad="38100" dist="38100" dir="2700000" algn="tl">
                  <a:srgbClr val="000000">
                    <a:alpha val="43137"/>
                  </a:srgbClr>
                </a:outerShdw>
              </a:effectLst>
              <a:latin typeface="Arial Black"/>
              <a:cs typeface="Arial Black"/>
            </a:endParaRPr>
          </a:p>
        </p:txBody>
      </p:sp>
      <p:pic>
        <p:nvPicPr>
          <p:cNvPr id="26626" name="Picture 2" descr="http://www.athleticadvisor.com/images/tape_images/Arch1b.jpg"/>
          <p:cNvPicPr>
            <a:picLocks noChangeAspect="1" noChangeArrowheads="1"/>
          </p:cNvPicPr>
          <p:nvPr/>
        </p:nvPicPr>
        <p:blipFill>
          <a:blip r:embed="rId2" cstate="print"/>
          <a:srcRect/>
          <a:stretch>
            <a:fillRect/>
          </a:stretch>
        </p:blipFill>
        <p:spPr bwMode="auto">
          <a:xfrm>
            <a:off x="4800600" y="609600"/>
            <a:ext cx="1600200" cy="1381991"/>
          </a:xfrm>
          <a:prstGeom prst="rect">
            <a:avLst/>
          </a:prstGeom>
          <a:noFill/>
        </p:spPr>
      </p:pic>
      <p:pic>
        <p:nvPicPr>
          <p:cNvPr id="26630" name="Picture 6" descr="http://www.athleticadvisor.com/images/tape_images/Arch2a.jpg"/>
          <p:cNvPicPr>
            <a:picLocks noChangeAspect="1" noChangeArrowheads="1"/>
          </p:cNvPicPr>
          <p:nvPr/>
        </p:nvPicPr>
        <p:blipFill>
          <a:blip r:embed="rId3" cstate="print"/>
          <a:srcRect/>
          <a:stretch>
            <a:fillRect/>
          </a:stretch>
        </p:blipFill>
        <p:spPr bwMode="auto">
          <a:xfrm>
            <a:off x="6400800" y="1295400"/>
            <a:ext cx="1686784" cy="1524000"/>
          </a:xfrm>
          <a:prstGeom prst="rect">
            <a:avLst/>
          </a:prstGeom>
          <a:noFill/>
        </p:spPr>
      </p:pic>
      <p:pic>
        <p:nvPicPr>
          <p:cNvPr id="26632" name="Picture 8" descr="http://www.athleticadvisor.com/images/tape_images/Arch2b.jpg"/>
          <p:cNvPicPr>
            <a:picLocks noChangeAspect="1" noChangeArrowheads="1"/>
          </p:cNvPicPr>
          <p:nvPr/>
        </p:nvPicPr>
        <p:blipFill>
          <a:blip r:embed="rId4" cstate="print"/>
          <a:srcRect/>
          <a:stretch>
            <a:fillRect/>
          </a:stretch>
        </p:blipFill>
        <p:spPr bwMode="auto">
          <a:xfrm>
            <a:off x="4724400" y="2514600"/>
            <a:ext cx="1703676" cy="1676400"/>
          </a:xfrm>
          <a:prstGeom prst="rect">
            <a:avLst/>
          </a:prstGeom>
          <a:noFill/>
        </p:spPr>
      </p:pic>
      <p:pic>
        <p:nvPicPr>
          <p:cNvPr id="26634" name="Picture 10" descr="http://www.athleticadvisor.com/images/tape_images/Arch3b.jpg"/>
          <p:cNvPicPr>
            <a:picLocks noChangeAspect="1" noChangeArrowheads="1"/>
          </p:cNvPicPr>
          <p:nvPr/>
        </p:nvPicPr>
        <p:blipFill>
          <a:blip r:embed="rId5" cstate="print"/>
          <a:srcRect/>
          <a:stretch>
            <a:fillRect/>
          </a:stretch>
        </p:blipFill>
        <p:spPr bwMode="auto">
          <a:xfrm>
            <a:off x="6400800" y="3505200"/>
            <a:ext cx="1794060" cy="1695451"/>
          </a:xfrm>
          <a:prstGeom prst="rect">
            <a:avLst/>
          </a:prstGeom>
          <a:noFill/>
        </p:spPr>
      </p:pic>
      <p:pic>
        <p:nvPicPr>
          <p:cNvPr id="26636" name="Picture 12" descr="http://www.athleticadvisor.com/images/tape_images/Arch3c.jpg"/>
          <p:cNvPicPr>
            <a:picLocks noChangeAspect="1" noChangeArrowheads="1"/>
          </p:cNvPicPr>
          <p:nvPr/>
        </p:nvPicPr>
        <p:blipFill>
          <a:blip r:embed="rId6" cstate="print"/>
          <a:srcRect/>
          <a:stretch>
            <a:fillRect/>
          </a:stretch>
        </p:blipFill>
        <p:spPr bwMode="auto">
          <a:xfrm>
            <a:off x="4648200" y="4648200"/>
            <a:ext cx="1752599" cy="154447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Great Toe Sprain</a:t>
            </a:r>
            <a:endParaRPr lang="en-US" dirty="0"/>
          </a:p>
        </p:txBody>
      </p:sp>
      <p:sp>
        <p:nvSpPr>
          <p:cNvPr id="3" name="Content Placeholder 2"/>
          <p:cNvSpPr>
            <a:spLocks noGrp="1"/>
          </p:cNvSpPr>
          <p:nvPr>
            <p:ph sz="half" idx="1"/>
          </p:nvPr>
        </p:nvSpPr>
        <p:spPr>
          <a:xfrm>
            <a:off x="457200" y="990600"/>
            <a:ext cx="4038600" cy="5135563"/>
          </a:xfrm>
        </p:spPr>
        <p:txBody>
          <a:bodyPr>
            <a:normAutofit fontScale="92500"/>
          </a:bodyPr>
          <a:lstStyle/>
          <a:p>
            <a:pPr>
              <a:buNone/>
            </a:pPr>
            <a:r>
              <a:rPr lang="en-US" sz="2000" dirty="0" smtClean="0">
                <a:solidFill>
                  <a:srgbClr val="000000"/>
                </a:solidFill>
                <a:effectLst>
                  <a:outerShdw blurRad="38100" dist="38100" dir="2700000" algn="tl">
                    <a:srgbClr val="000000">
                      <a:alpha val="43137"/>
                    </a:srgbClr>
                  </a:outerShdw>
                </a:effectLst>
                <a:latin typeface="Arial Black"/>
                <a:cs typeface="Arial Black"/>
              </a:rPr>
              <a:t>Hyperextension:</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Apply anchor strips mid-foot and on great toe</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Apply strips on the plantar surface</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Secure procedure with anchor strips mid foot and great toe</a:t>
            </a:r>
          </a:p>
          <a:p>
            <a:pPr>
              <a:buNone/>
            </a:pPr>
            <a:r>
              <a:rPr lang="en-US" sz="2000" dirty="0" smtClean="0">
                <a:solidFill>
                  <a:srgbClr val="000000"/>
                </a:solidFill>
                <a:effectLst>
                  <a:outerShdw blurRad="38100" dist="38100" dir="2700000" algn="tl">
                    <a:srgbClr val="000000">
                      <a:alpha val="43137"/>
                    </a:srgbClr>
                  </a:outerShdw>
                </a:effectLst>
                <a:latin typeface="Arial Black"/>
                <a:cs typeface="Arial Black"/>
              </a:rPr>
              <a:t>Hyperflexion:</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Same steps as hyperextension</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Apply 3 strips to the top of the foot</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Secure the procedure with anchor strips around mid-foot and great toe</a:t>
            </a:r>
          </a:p>
          <a:p>
            <a:endParaRPr lang="en-US" sz="2000" dirty="0" smtClean="0">
              <a:solidFill>
                <a:schemeClr val="bg1"/>
              </a:solidFill>
              <a:effectLst>
                <a:outerShdw blurRad="38100" dist="38100" dir="2700000" algn="tl">
                  <a:srgbClr val="000000">
                    <a:alpha val="43137"/>
                  </a:srgbClr>
                </a:outerShdw>
              </a:effectLst>
            </a:endParaRPr>
          </a:p>
          <a:p>
            <a:endParaRPr lang="en-US" sz="2000" dirty="0">
              <a:solidFill>
                <a:schemeClr val="bg1"/>
              </a:solidFill>
              <a:effectLst>
                <a:outerShdw blurRad="38100" dist="38100" dir="2700000" algn="tl">
                  <a:srgbClr val="000000">
                    <a:alpha val="43137"/>
                  </a:srgbClr>
                </a:outerShdw>
              </a:effectLst>
            </a:endParaRPr>
          </a:p>
        </p:txBody>
      </p:sp>
      <p:pic>
        <p:nvPicPr>
          <p:cNvPr id="25602" name="Picture 2" descr="http://www.sportsinjuryclinic.net/gallery/foot/turf_tape_2.jpg"/>
          <p:cNvPicPr>
            <a:picLocks noChangeAspect="1" noChangeArrowheads="1"/>
          </p:cNvPicPr>
          <p:nvPr/>
        </p:nvPicPr>
        <p:blipFill>
          <a:blip r:embed="rId2" cstate="print"/>
          <a:srcRect/>
          <a:stretch>
            <a:fillRect/>
          </a:stretch>
        </p:blipFill>
        <p:spPr bwMode="auto">
          <a:xfrm>
            <a:off x="5791200" y="2590800"/>
            <a:ext cx="1981200" cy="1981200"/>
          </a:xfrm>
          <a:prstGeom prst="rect">
            <a:avLst/>
          </a:prstGeom>
          <a:noFill/>
        </p:spPr>
      </p:pic>
      <p:pic>
        <p:nvPicPr>
          <p:cNvPr id="25604" name="Picture 4" descr="turf toe taping step 1"/>
          <p:cNvPicPr>
            <a:picLocks noChangeAspect="1" noChangeArrowheads="1"/>
          </p:cNvPicPr>
          <p:nvPr/>
        </p:nvPicPr>
        <p:blipFill>
          <a:blip r:embed="rId3" cstate="print"/>
          <a:srcRect/>
          <a:stretch>
            <a:fillRect/>
          </a:stretch>
        </p:blipFill>
        <p:spPr bwMode="auto">
          <a:xfrm>
            <a:off x="5791200" y="609600"/>
            <a:ext cx="1981200" cy="1981200"/>
          </a:xfrm>
          <a:prstGeom prst="rect">
            <a:avLst/>
          </a:prstGeom>
          <a:noFill/>
        </p:spPr>
      </p:pic>
      <p:pic>
        <p:nvPicPr>
          <p:cNvPr id="25606" name="Picture 6" descr="http://www.sportsinjuryclinic.net/gallery/foot/turf_tape_5.jpg"/>
          <p:cNvPicPr>
            <a:picLocks noChangeAspect="1" noChangeArrowheads="1"/>
          </p:cNvPicPr>
          <p:nvPr/>
        </p:nvPicPr>
        <p:blipFill>
          <a:blip r:embed="rId4" cstate="print"/>
          <a:srcRect/>
          <a:stretch>
            <a:fillRect/>
          </a:stretch>
        </p:blipFill>
        <p:spPr bwMode="auto">
          <a:xfrm>
            <a:off x="5791200" y="4572000"/>
            <a:ext cx="1981200" cy="1981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57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Bruised Heel</a:t>
            </a:r>
            <a:endParaRPr lang="en-US" dirty="0"/>
          </a:p>
        </p:txBody>
      </p:sp>
      <p:sp>
        <p:nvSpPr>
          <p:cNvPr id="3" name="Content Placeholder 2"/>
          <p:cNvSpPr>
            <a:spLocks noGrp="1"/>
          </p:cNvSpPr>
          <p:nvPr>
            <p:ph sz="half" idx="1"/>
          </p:nvPr>
        </p:nvSpPr>
        <p:spPr>
          <a:xfrm>
            <a:off x="457200" y="1524000"/>
            <a:ext cx="4038600" cy="4602163"/>
          </a:xfrm>
        </p:spPr>
        <p:txBody>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Apply anchor strips around the back and bottom of the heel</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strips in a weave pattern until the heel is completely covered</a:t>
            </a:r>
          </a:p>
          <a:p>
            <a:endParaRPr lang="en-US" dirty="0">
              <a:solidFill>
                <a:schemeClr val="bg1"/>
              </a:solidFill>
              <a:effectLst>
                <a:outerShdw blurRad="38100" dist="38100" dir="2700000" algn="tl">
                  <a:srgbClr val="000000">
                    <a:alpha val="43137"/>
                  </a:srgbClr>
                </a:outerShdw>
              </a:effectLst>
            </a:endParaRPr>
          </a:p>
        </p:txBody>
      </p:sp>
      <p:pic>
        <p:nvPicPr>
          <p:cNvPr id="27650" name="Picture 2" descr="Applying the first anchor"/>
          <p:cNvPicPr>
            <a:picLocks noChangeAspect="1" noChangeArrowheads="1"/>
          </p:cNvPicPr>
          <p:nvPr/>
        </p:nvPicPr>
        <p:blipFill>
          <a:blip r:embed="rId2" cstate="print"/>
          <a:srcRect/>
          <a:stretch>
            <a:fillRect/>
          </a:stretch>
        </p:blipFill>
        <p:spPr bwMode="auto">
          <a:xfrm>
            <a:off x="5638800" y="609600"/>
            <a:ext cx="1962150" cy="1962150"/>
          </a:xfrm>
          <a:prstGeom prst="rect">
            <a:avLst/>
          </a:prstGeom>
          <a:noFill/>
        </p:spPr>
      </p:pic>
      <p:pic>
        <p:nvPicPr>
          <p:cNvPr id="27652" name="Picture 4" descr="Step 2 - first support strip"/>
          <p:cNvPicPr>
            <a:picLocks noChangeAspect="1" noChangeArrowheads="1"/>
          </p:cNvPicPr>
          <p:nvPr/>
        </p:nvPicPr>
        <p:blipFill>
          <a:blip r:embed="rId3" cstate="print"/>
          <a:srcRect/>
          <a:stretch>
            <a:fillRect/>
          </a:stretch>
        </p:blipFill>
        <p:spPr bwMode="auto">
          <a:xfrm>
            <a:off x="5638800" y="2514600"/>
            <a:ext cx="1962150" cy="1962150"/>
          </a:xfrm>
          <a:prstGeom prst="rect">
            <a:avLst/>
          </a:prstGeom>
          <a:noFill/>
        </p:spPr>
      </p:pic>
      <p:pic>
        <p:nvPicPr>
          <p:cNvPr id="27654" name="Picture 6" descr="Bruised heel taping"/>
          <p:cNvPicPr>
            <a:picLocks noChangeAspect="1" noChangeArrowheads="1"/>
          </p:cNvPicPr>
          <p:nvPr/>
        </p:nvPicPr>
        <p:blipFill>
          <a:blip r:embed="rId4" cstate="print"/>
          <a:srcRect/>
          <a:stretch>
            <a:fillRect/>
          </a:stretch>
        </p:blipFill>
        <p:spPr bwMode="auto">
          <a:xfrm>
            <a:off x="5638800" y="4419600"/>
            <a:ext cx="1962150" cy="19621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Leg-Shin Splints</a:t>
            </a:r>
            <a:endParaRPr lang="en-US" dirty="0"/>
          </a:p>
        </p:txBody>
      </p:sp>
      <p:sp>
        <p:nvSpPr>
          <p:cNvPr id="3" name="Content Placeholder 2"/>
          <p:cNvSpPr>
            <a:spLocks noGrp="1"/>
          </p:cNvSpPr>
          <p:nvPr>
            <p:ph sz="half" idx="1"/>
          </p:nvPr>
        </p:nvSpPr>
        <p:spPr>
          <a:xfrm>
            <a:off x="457200" y="1066800"/>
            <a:ext cx="4038600" cy="5059363"/>
          </a:xfrm>
        </p:spPr>
        <p:txBody>
          <a:bodyPr>
            <a:normAutofit fontScale="775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Apply proximal and distal strips</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medial and lateral anchor strips</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strips in an overlapping oblique fashion, pulling lateral to medial and medial to lateral</a:t>
            </a:r>
          </a:p>
          <a:p>
            <a:r>
              <a:rPr lang="en-US" dirty="0" smtClean="0">
                <a:solidFill>
                  <a:srgbClr val="000000"/>
                </a:solidFill>
                <a:effectLst>
                  <a:outerShdw blurRad="38100" dist="38100" dir="2700000" algn="tl">
                    <a:srgbClr val="000000">
                      <a:alpha val="43137"/>
                    </a:srgbClr>
                  </a:outerShdw>
                </a:effectLst>
                <a:latin typeface="Arial Black"/>
                <a:cs typeface="Arial Black"/>
              </a:rPr>
              <a:t>Completely cover the anterior aspect of the leg</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proximal, distal, lateral, and medal anchor strips to complete the process</a:t>
            </a:r>
            <a:endParaRPr lang="en-US" dirty="0">
              <a:solidFill>
                <a:srgbClr val="000000"/>
              </a:solidFill>
              <a:effectLst>
                <a:outerShdw blurRad="38100" dist="38100" dir="2700000" algn="tl">
                  <a:srgbClr val="000000">
                    <a:alpha val="43137"/>
                  </a:srgbClr>
                </a:outerShdw>
              </a:effectLst>
              <a:latin typeface="Arial Black"/>
              <a:cs typeface="Arial Black"/>
            </a:endParaRPr>
          </a:p>
        </p:txBody>
      </p:sp>
      <p:pic>
        <p:nvPicPr>
          <p:cNvPr id="28674" name="Picture 2" descr="http://sportsmed.drkennethmartin.com/images/shinsplints.jpg"/>
          <p:cNvPicPr>
            <a:picLocks noChangeAspect="1" noChangeArrowheads="1"/>
          </p:cNvPicPr>
          <p:nvPr/>
        </p:nvPicPr>
        <p:blipFill>
          <a:blip r:embed="rId2" cstate="print"/>
          <a:srcRect/>
          <a:stretch>
            <a:fillRect/>
          </a:stretch>
        </p:blipFill>
        <p:spPr bwMode="auto">
          <a:xfrm>
            <a:off x="5029200" y="609600"/>
            <a:ext cx="2682206" cy="55721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Knee- Collateral Ligament</a:t>
            </a:r>
            <a:endParaRPr lang="en-US" dirty="0"/>
          </a:p>
        </p:txBody>
      </p:sp>
      <p:sp>
        <p:nvSpPr>
          <p:cNvPr id="3" name="Content Placeholder 2"/>
          <p:cNvSpPr>
            <a:spLocks noGrp="1"/>
          </p:cNvSpPr>
          <p:nvPr>
            <p:ph sz="half" idx="1"/>
          </p:nvPr>
        </p:nvSpPr>
        <p:spPr>
          <a:xfrm>
            <a:off x="457200" y="990600"/>
            <a:ext cx="4038600" cy="5562600"/>
          </a:xfrm>
        </p:spPr>
        <p:txBody>
          <a:bodyPr>
            <a:normAutofit fontScale="85000" lnSpcReduction="20000"/>
          </a:bodyPr>
          <a:lstStyle/>
          <a:p>
            <a:r>
              <a:rPr lang="en-US" sz="2000" dirty="0" smtClean="0">
                <a:solidFill>
                  <a:srgbClr val="000000"/>
                </a:solidFill>
                <a:effectLst>
                  <a:outerShdw blurRad="38100" dist="38100" dir="2700000" algn="tl">
                    <a:srgbClr val="000000">
                      <a:alpha val="43137"/>
                    </a:srgbClr>
                  </a:outerShdw>
                </a:effectLst>
                <a:latin typeface="Arial Black"/>
                <a:cs typeface="Arial Black"/>
              </a:rPr>
              <a:t>Before taping, place a heel lift under the athlete’s foot</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Apply anchor strips with athletic tape above and below the knee with equal distance from the knee</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With elastic tape, make an “X” over the medial side of the knee</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Place a strip of tape over the “X”</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Do the same on the lateral side of the knee</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Apply anchor strips above and below the knee</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Finish the procedure by enclosing the calf and thigh with elastic tape, leaving the patellar region open</a:t>
            </a:r>
          </a:p>
          <a:p>
            <a:r>
              <a:rPr lang="en-US" sz="2000" dirty="0" smtClean="0">
                <a:solidFill>
                  <a:srgbClr val="000000"/>
                </a:solidFill>
                <a:effectLst>
                  <a:outerShdw blurRad="38100" dist="38100" dir="2700000" algn="tl">
                    <a:srgbClr val="000000">
                      <a:alpha val="43137"/>
                    </a:srgbClr>
                  </a:outerShdw>
                </a:effectLst>
                <a:latin typeface="Arial Black"/>
                <a:cs typeface="Arial Black"/>
              </a:rPr>
              <a:t>Using athletic tape, place a strip above and below the knee</a:t>
            </a:r>
          </a:p>
          <a:p>
            <a:endParaRPr lang="en-US" sz="2000" dirty="0" smtClean="0">
              <a:solidFill>
                <a:schemeClr val="bg1"/>
              </a:solidFill>
              <a:effectLst>
                <a:outerShdw blurRad="38100" dist="38100" dir="2700000" algn="tl">
                  <a:srgbClr val="000000">
                    <a:alpha val="43137"/>
                  </a:srgbClr>
                </a:outerShdw>
              </a:effectLst>
            </a:endParaRPr>
          </a:p>
          <a:p>
            <a:endParaRPr lang="en-US" sz="2000" dirty="0" smtClean="0">
              <a:solidFill>
                <a:schemeClr val="bg1"/>
              </a:solidFill>
              <a:effectLst>
                <a:outerShdw blurRad="38100" dist="38100" dir="2700000" algn="tl">
                  <a:srgbClr val="000000">
                    <a:alpha val="43137"/>
                  </a:srgbClr>
                </a:outerShdw>
              </a:effectLst>
            </a:endParaRPr>
          </a:p>
          <a:p>
            <a:endParaRPr lang="en-US" sz="2000" dirty="0">
              <a:solidFill>
                <a:schemeClr val="bg1"/>
              </a:solidFill>
              <a:effectLst>
                <a:outerShdw blurRad="38100" dist="38100" dir="2700000" algn="tl">
                  <a:srgbClr val="000000">
                    <a:alpha val="43137"/>
                  </a:srgbClr>
                </a:outerShdw>
              </a:effectLst>
            </a:endParaRPr>
          </a:p>
        </p:txBody>
      </p:sp>
      <p:pic>
        <p:nvPicPr>
          <p:cNvPr id="29698" name="Picture 2" descr="Pic_knee_5"/>
          <p:cNvPicPr>
            <a:picLocks noChangeAspect="1" noChangeArrowheads="1"/>
          </p:cNvPicPr>
          <p:nvPr/>
        </p:nvPicPr>
        <p:blipFill>
          <a:blip r:embed="rId2" cstate="print"/>
          <a:srcRect/>
          <a:stretch>
            <a:fillRect/>
          </a:stretch>
        </p:blipFill>
        <p:spPr bwMode="auto">
          <a:xfrm>
            <a:off x="6400800" y="781050"/>
            <a:ext cx="1981200" cy="1485900"/>
          </a:xfrm>
          <a:prstGeom prst="rect">
            <a:avLst/>
          </a:prstGeom>
          <a:noFill/>
        </p:spPr>
      </p:pic>
      <p:pic>
        <p:nvPicPr>
          <p:cNvPr id="29700" name="Picture 4" descr="Pic_knee_6"/>
          <p:cNvPicPr>
            <a:picLocks noChangeAspect="1" noChangeArrowheads="1"/>
          </p:cNvPicPr>
          <p:nvPr/>
        </p:nvPicPr>
        <p:blipFill>
          <a:blip r:embed="rId3" cstate="print"/>
          <a:srcRect/>
          <a:stretch>
            <a:fillRect/>
          </a:stretch>
        </p:blipFill>
        <p:spPr bwMode="auto">
          <a:xfrm>
            <a:off x="4495800" y="1828800"/>
            <a:ext cx="1930400" cy="1447800"/>
          </a:xfrm>
          <a:prstGeom prst="rect">
            <a:avLst/>
          </a:prstGeom>
          <a:noFill/>
        </p:spPr>
      </p:pic>
      <p:pic>
        <p:nvPicPr>
          <p:cNvPr id="29702" name="Picture 6" descr="Pic_knee_7"/>
          <p:cNvPicPr>
            <a:picLocks noChangeAspect="1" noChangeArrowheads="1"/>
          </p:cNvPicPr>
          <p:nvPr/>
        </p:nvPicPr>
        <p:blipFill>
          <a:blip r:embed="rId4" cstate="print"/>
          <a:srcRect/>
          <a:stretch>
            <a:fillRect/>
          </a:stretch>
        </p:blipFill>
        <p:spPr bwMode="auto">
          <a:xfrm>
            <a:off x="6400800" y="2667000"/>
            <a:ext cx="2032000" cy="1524000"/>
          </a:xfrm>
          <a:prstGeom prst="rect">
            <a:avLst/>
          </a:prstGeom>
          <a:noFill/>
        </p:spPr>
      </p:pic>
      <p:pic>
        <p:nvPicPr>
          <p:cNvPr id="29704" name="Picture 8" descr="Pic_knee_8"/>
          <p:cNvPicPr>
            <a:picLocks noChangeAspect="1" noChangeArrowheads="1"/>
          </p:cNvPicPr>
          <p:nvPr/>
        </p:nvPicPr>
        <p:blipFill>
          <a:blip r:embed="rId5" cstate="print"/>
          <a:srcRect/>
          <a:stretch>
            <a:fillRect/>
          </a:stretch>
        </p:blipFill>
        <p:spPr bwMode="auto">
          <a:xfrm>
            <a:off x="4648200" y="3733800"/>
            <a:ext cx="1790700" cy="1343025"/>
          </a:xfrm>
          <a:prstGeom prst="rect">
            <a:avLst/>
          </a:prstGeom>
          <a:noFill/>
        </p:spPr>
      </p:pic>
      <p:pic>
        <p:nvPicPr>
          <p:cNvPr id="29706" name="Picture 10" descr="Pic_knee_10"/>
          <p:cNvPicPr>
            <a:picLocks noChangeAspect="1" noChangeArrowheads="1"/>
          </p:cNvPicPr>
          <p:nvPr/>
        </p:nvPicPr>
        <p:blipFill>
          <a:blip r:embed="rId6" cstate="print"/>
          <a:srcRect/>
          <a:stretch>
            <a:fillRect/>
          </a:stretch>
        </p:blipFill>
        <p:spPr bwMode="auto">
          <a:xfrm>
            <a:off x="6400800" y="4572000"/>
            <a:ext cx="1828800" cy="1371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Knee Hyperextension</a:t>
            </a:r>
            <a:endParaRPr lang="en-US" dirty="0"/>
          </a:p>
        </p:txBody>
      </p:sp>
      <p:sp>
        <p:nvSpPr>
          <p:cNvPr id="3" name="Content Placeholder 2"/>
          <p:cNvSpPr>
            <a:spLocks noGrp="1"/>
          </p:cNvSpPr>
          <p:nvPr>
            <p:ph sz="half" idx="1"/>
          </p:nvPr>
        </p:nvSpPr>
        <p:spPr>
          <a:xfrm>
            <a:off x="457200" y="1143000"/>
            <a:ext cx="4038600" cy="4983163"/>
          </a:xfrm>
        </p:spPr>
        <p:txBody>
          <a:bodyPr>
            <a:normAutofit fontScale="625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Place a heel lift under the athlete’s foot</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anchor strips above and below the knee with equal distance from the knee</a:t>
            </a:r>
          </a:p>
          <a:p>
            <a:r>
              <a:rPr lang="en-US" dirty="0" smtClean="0">
                <a:solidFill>
                  <a:srgbClr val="000000"/>
                </a:solidFill>
                <a:effectLst>
                  <a:outerShdw blurRad="38100" dist="38100" dir="2700000" algn="tl">
                    <a:srgbClr val="000000">
                      <a:alpha val="43137"/>
                    </a:srgbClr>
                  </a:outerShdw>
                </a:effectLst>
                <a:latin typeface="Arial Black"/>
                <a:cs typeface="Arial Black"/>
              </a:rPr>
              <a:t>Make an “X” on the back of the knee, and secure the “X” with a single strip across the “X”</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anchor strips above and below the knee</a:t>
            </a:r>
          </a:p>
          <a:p>
            <a:r>
              <a:rPr lang="en-US" dirty="0" smtClean="0">
                <a:solidFill>
                  <a:srgbClr val="000000"/>
                </a:solidFill>
                <a:effectLst>
                  <a:outerShdw blurRad="38100" dist="38100" dir="2700000" algn="tl">
                    <a:srgbClr val="000000">
                      <a:alpha val="43137"/>
                    </a:srgbClr>
                  </a:outerShdw>
                </a:effectLst>
                <a:latin typeface="Arial Black"/>
                <a:cs typeface="Arial Black"/>
              </a:rPr>
              <a:t>Enclose the leg and thigh with elastic wrap</a:t>
            </a:r>
          </a:p>
          <a:p>
            <a:r>
              <a:rPr lang="en-US" dirty="0" smtClean="0">
                <a:solidFill>
                  <a:srgbClr val="000000"/>
                </a:solidFill>
                <a:effectLst>
                  <a:outerShdw blurRad="38100" dist="38100" dir="2700000" algn="tl">
                    <a:srgbClr val="000000">
                      <a:alpha val="43137"/>
                    </a:srgbClr>
                  </a:outerShdw>
                </a:effectLst>
                <a:latin typeface="Arial Black"/>
                <a:cs typeface="Arial Black"/>
              </a:rPr>
              <a:t>Secure the procedure with athletic tape around the end of the elastic wrap</a:t>
            </a:r>
            <a:endParaRPr lang="en-US" dirty="0">
              <a:solidFill>
                <a:srgbClr val="000000"/>
              </a:solidFill>
              <a:effectLst>
                <a:outerShdw blurRad="38100" dist="38100" dir="2700000" algn="tl">
                  <a:srgbClr val="000000">
                    <a:alpha val="43137"/>
                  </a:srgbClr>
                </a:outerShdw>
              </a:effectLst>
              <a:latin typeface="Arial Black"/>
              <a:cs typeface="Arial Black"/>
            </a:endParaRPr>
          </a:p>
        </p:txBody>
      </p:sp>
      <p:pic>
        <p:nvPicPr>
          <p:cNvPr id="30722" name="Picture 2" descr="Pic_knee_1"/>
          <p:cNvPicPr>
            <a:picLocks noChangeAspect="1" noChangeArrowheads="1"/>
          </p:cNvPicPr>
          <p:nvPr/>
        </p:nvPicPr>
        <p:blipFill>
          <a:blip r:embed="rId2" cstate="print"/>
          <a:srcRect/>
          <a:stretch>
            <a:fillRect/>
          </a:stretch>
        </p:blipFill>
        <p:spPr bwMode="auto">
          <a:xfrm>
            <a:off x="6172200" y="533400"/>
            <a:ext cx="1905000" cy="1381506"/>
          </a:xfrm>
          <a:prstGeom prst="rect">
            <a:avLst/>
          </a:prstGeom>
          <a:noFill/>
        </p:spPr>
      </p:pic>
      <p:pic>
        <p:nvPicPr>
          <p:cNvPr id="30724" name="Picture 4" descr="Pic_knee_2"/>
          <p:cNvPicPr>
            <a:picLocks noChangeAspect="1" noChangeArrowheads="1"/>
          </p:cNvPicPr>
          <p:nvPr/>
        </p:nvPicPr>
        <p:blipFill>
          <a:blip r:embed="rId3" cstate="print"/>
          <a:srcRect/>
          <a:stretch>
            <a:fillRect/>
          </a:stretch>
        </p:blipFill>
        <p:spPr bwMode="auto">
          <a:xfrm>
            <a:off x="6172200" y="1905000"/>
            <a:ext cx="1905000" cy="1447800"/>
          </a:xfrm>
          <a:prstGeom prst="rect">
            <a:avLst/>
          </a:prstGeom>
          <a:noFill/>
        </p:spPr>
      </p:pic>
      <p:pic>
        <p:nvPicPr>
          <p:cNvPr id="30726" name="Picture 6" descr="Pic_knee_3"/>
          <p:cNvPicPr>
            <a:picLocks noChangeAspect="1" noChangeArrowheads="1"/>
          </p:cNvPicPr>
          <p:nvPr/>
        </p:nvPicPr>
        <p:blipFill>
          <a:blip r:embed="rId4" cstate="print"/>
          <a:srcRect/>
          <a:stretch>
            <a:fillRect/>
          </a:stretch>
        </p:blipFill>
        <p:spPr bwMode="auto">
          <a:xfrm>
            <a:off x="6172200" y="3352800"/>
            <a:ext cx="1905000" cy="1371600"/>
          </a:xfrm>
          <a:prstGeom prst="rect">
            <a:avLst/>
          </a:prstGeom>
          <a:noFill/>
        </p:spPr>
      </p:pic>
      <p:pic>
        <p:nvPicPr>
          <p:cNvPr id="30728" name="Picture 8" descr="Pic_knee_4"/>
          <p:cNvPicPr>
            <a:picLocks noChangeAspect="1" noChangeArrowheads="1"/>
          </p:cNvPicPr>
          <p:nvPr/>
        </p:nvPicPr>
        <p:blipFill>
          <a:blip r:embed="rId5" cstate="print"/>
          <a:srcRect/>
          <a:stretch>
            <a:fillRect/>
          </a:stretch>
        </p:blipFill>
        <p:spPr bwMode="auto">
          <a:xfrm>
            <a:off x="6172200" y="4724400"/>
            <a:ext cx="1905000" cy="14160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Hip-Spica</a:t>
            </a:r>
            <a:endParaRPr lang="en-US" dirty="0"/>
          </a:p>
        </p:txBody>
      </p:sp>
      <p:sp>
        <p:nvSpPr>
          <p:cNvPr id="3" name="Content Placeholder 2"/>
          <p:cNvSpPr>
            <a:spLocks noGrp="1"/>
          </p:cNvSpPr>
          <p:nvPr>
            <p:ph sz="half" idx="1"/>
          </p:nvPr>
        </p:nvSpPr>
        <p:spPr>
          <a:xfrm>
            <a:off x="457200" y="1066800"/>
            <a:ext cx="3886200" cy="3352800"/>
          </a:xfrm>
        </p:spPr>
        <p:txBody>
          <a:bodyPr>
            <a:noAutofit/>
          </a:bodyPr>
          <a:lstStyle/>
          <a:p>
            <a:pPr>
              <a:buNone/>
            </a:pPr>
            <a:r>
              <a:rPr lang="en-US" sz="1600" dirty="0" smtClean="0">
                <a:solidFill>
                  <a:srgbClr val="000000"/>
                </a:solidFill>
                <a:effectLst>
                  <a:outerShdw blurRad="38100" dist="38100" dir="2700000" algn="tl">
                    <a:srgbClr val="000000">
                      <a:alpha val="43137"/>
                    </a:srgbClr>
                  </a:outerShdw>
                </a:effectLst>
                <a:latin typeface="Arial Black"/>
                <a:cs typeface="Arial Black"/>
              </a:rPr>
              <a:t>Adductor: </a:t>
            </a:r>
          </a:p>
          <a:p>
            <a:r>
              <a:rPr lang="en-US" sz="1600" dirty="0" smtClean="0">
                <a:solidFill>
                  <a:srgbClr val="000000"/>
                </a:solidFill>
                <a:effectLst>
                  <a:outerShdw blurRad="38100" dist="38100" dir="2700000" algn="tl">
                    <a:srgbClr val="000000">
                      <a:alpha val="43137"/>
                    </a:srgbClr>
                  </a:outerShdw>
                </a:effectLst>
                <a:latin typeface="Arial Black"/>
                <a:cs typeface="Arial Black"/>
              </a:rPr>
              <a:t>Place hip in an internally faced position</a:t>
            </a:r>
          </a:p>
          <a:p>
            <a:r>
              <a:rPr lang="en-US" sz="1600" dirty="0" smtClean="0">
                <a:solidFill>
                  <a:srgbClr val="000000"/>
                </a:solidFill>
                <a:effectLst>
                  <a:outerShdw blurRad="38100" dist="38100" dir="2700000" algn="tl">
                    <a:srgbClr val="000000">
                      <a:alpha val="43137"/>
                    </a:srgbClr>
                  </a:outerShdw>
                </a:effectLst>
                <a:latin typeface="Arial Black"/>
                <a:cs typeface="Arial Black"/>
              </a:rPr>
              <a:t>Apply elastic wrap by pulling the hip muscle to an internal rotation and continue the wrap around the waist</a:t>
            </a:r>
          </a:p>
          <a:p>
            <a:r>
              <a:rPr lang="en-US" sz="1600" dirty="0" smtClean="0">
                <a:solidFill>
                  <a:srgbClr val="000000"/>
                </a:solidFill>
                <a:effectLst>
                  <a:outerShdw blurRad="38100" dist="38100" dir="2700000" algn="tl">
                    <a:srgbClr val="000000">
                      <a:alpha val="43137"/>
                    </a:srgbClr>
                  </a:outerShdw>
                </a:effectLst>
                <a:latin typeface="Arial Black"/>
                <a:cs typeface="Arial Black"/>
              </a:rPr>
              <a:t>Then use elastic tape to trace the elastic wrap in the same direction as the elastic wrap</a:t>
            </a:r>
          </a:p>
          <a:p>
            <a:pPr>
              <a:buNone/>
            </a:pPr>
            <a:r>
              <a:rPr lang="en-US" sz="1600" dirty="0" smtClean="0">
                <a:solidFill>
                  <a:srgbClr val="000000"/>
                </a:solidFill>
                <a:effectLst>
                  <a:outerShdw blurRad="38100" dist="38100" dir="2700000" algn="tl">
                    <a:srgbClr val="000000">
                      <a:alpha val="43137"/>
                    </a:srgbClr>
                  </a:outerShdw>
                </a:effectLst>
                <a:latin typeface="Arial Black"/>
                <a:cs typeface="Arial Black"/>
              </a:rPr>
              <a:t>Abductor: </a:t>
            </a:r>
          </a:p>
          <a:p>
            <a:r>
              <a:rPr lang="en-US" sz="1600" dirty="0" smtClean="0">
                <a:solidFill>
                  <a:srgbClr val="000000"/>
                </a:solidFill>
                <a:effectLst>
                  <a:outerShdw blurRad="38100" dist="38100" dir="2700000" algn="tl">
                    <a:srgbClr val="000000">
                      <a:alpha val="43137"/>
                    </a:srgbClr>
                  </a:outerShdw>
                </a:effectLst>
                <a:latin typeface="Arial Black"/>
                <a:cs typeface="Arial Black"/>
              </a:rPr>
              <a:t>Place hip in an externally faced position</a:t>
            </a:r>
          </a:p>
          <a:p>
            <a:r>
              <a:rPr lang="en-US" sz="1600" dirty="0" smtClean="0">
                <a:solidFill>
                  <a:srgbClr val="000000"/>
                </a:solidFill>
                <a:effectLst>
                  <a:outerShdw blurRad="38100" dist="38100" dir="2700000" algn="tl">
                    <a:srgbClr val="000000">
                      <a:alpha val="43137"/>
                    </a:srgbClr>
                  </a:outerShdw>
                </a:effectLst>
                <a:latin typeface="Arial Black"/>
                <a:cs typeface="Arial Black"/>
              </a:rPr>
              <a:t>Apply elastic wrap pulling muscle to external rotation and flexion and continue wrap around the waist</a:t>
            </a:r>
          </a:p>
          <a:p>
            <a:r>
              <a:rPr lang="en-US" sz="1600" dirty="0" smtClean="0">
                <a:solidFill>
                  <a:srgbClr val="000000"/>
                </a:solidFill>
                <a:effectLst>
                  <a:outerShdw blurRad="38100" dist="38100" dir="2700000" algn="tl">
                    <a:srgbClr val="000000">
                      <a:alpha val="43137"/>
                    </a:srgbClr>
                  </a:outerShdw>
                </a:effectLst>
                <a:latin typeface="Arial Black"/>
                <a:cs typeface="Arial Black"/>
              </a:rPr>
              <a:t>Use elastic tape to trace the elastic wrap in the same direction as the elastic wrap</a:t>
            </a:r>
          </a:p>
        </p:txBody>
      </p:sp>
      <p:pic>
        <p:nvPicPr>
          <p:cNvPr id="31746" name="Picture 2" descr="Pic_china_taping_014"/>
          <p:cNvPicPr>
            <a:picLocks noChangeAspect="1" noChangeArrowheads="1"/>
          </p:cNvPicPr>
          <p:nvPr/>
        </p:nvPicPr>
        <p:blipFill>
          <a:blip r:embed="rId2" cstate="print"/>
          <a:srcRect/>
          <a:stretch>
            <a:fillRect/>
          </a:stretch>
        </p:blipFill>
        <p:spPr bwMode="auto">
          <a:xfrm>
            <a:off x="5715000" y="381000"/>
            <a:ext cx="1078009" cy="1524000"/>
          </a:xfrm>
          <a:prstGeom prst="rect">
            <a:avLst/>
          </a:prstGeom>
          <a:noFill/>
        </p:spPr>
      </p:pic>
      <p:pic>
        <p:nvPicPr>
          <p:cNvPr id="31748" name="Picture 4" descr="Pic_china_taping_015"/>
          <p:cNvPicPr>
            <a:picLocks noChangeAspect="1" noChangeArrowheads="1"/>
          </p:cNvPicPr>
          <p:nvPr/>
        </p:nvPicPr>
        <p:blipFill>
          <a:blip r:embed="rId3" cstate="print"/>
          <a:srcRect/>
          <a:stretch>
            <a:fillRect/>
          </a:stretch>
        </p:blipFill>
        <p:spPr bwMode="auto">
          <a:xfrm>
            <a:off x="6781799" y="381000"/>
            <a:ext cx="1066801" cy="1524000"/>
          </a:xfrm>
          <a:prstGeom prst="rect">
            <a:avLst/>
          </a:prstGeom>
          <a:noFill/>
        </p:spPr>
      </p:pic>
      <p:pic>
        <p:nvPicPr>
          <p:cNvPr id="31750" name="Picture 6" descr="Pic_china_taping_018"/>
          <p:cNvPicPr>
            <a:picLocks noChangeAspect="1" noChangeArrowheads="1"/>
          </p:cNvPicPr>
          <p:nvPr/>
        </p:nvPicPr>
        <p:blipFill>
          <a:blip r:embed="rId4" cstate="print"/>
          <a:srcRect/>
          <a:stretch>
            <a:fillRect/>
          </a:stretch>
        </p:blipFill>
        <p:spPr bwMode="auto">
          <a:xfrm>
            <a:off x="5715000" y="1905000"/>
            <a:ext cx="1066800" cy="1447800"/>
          </a:xfrm>
          <a:prstGeom prst="rect">
            <a:avLst/>
          </a:prstGeom>
          <a:noFill/>
        </p:spPr>
      </p:pic>
      <p:pic>
        <p:nvPicPr>
          <p:cNvPr id="31752" name="Picture 8" descr="Pic_china_taping_019"/>
          <p:cNvPicPr>
            <a:picLocks noChangeAspect="1" noChangeArrowheads="1"/>
          </p:cNvPicPr>
          <p:nvPr/>
        </p:nvPicPr>
        <p:blipFill>
          <a:blip r:embed="rId5" cstate="print"/>
          <a:srcRect/>
          <a:stretch>
            <a:fillRect/>
          </a:stretch>
        </p:blipFill>
        <p:spPr bwMode="auto">
          <a:xfrm>
            <a:off x="6781800" y="1905000"/>
            <a:ext cx="1104900" cy="1447800"/>
          </a:xfrm>
          <a:prstGeom prst="rect">
            <a:avLst/>
          </a:prstGeom>
          <a:noFill/>
        </p:spPr>
      </p:pic>
      <p:pic>
        <p:nvPicPr>
          <p:cNvPr id="31754" name="Picture 10" descr="Pic_china_taping_0122"/>
          <p:cNvPicPr>
            <a:picLocks noChangeAspect="1" noChangeArrowheads="1"/>
          </p:cNvPicPr>
          <p:nvPr/>
        </p:nvPicPr>
        <p:blipFill>
          <a:blip r:embed="rId6" cstate="print"/>
          <a:srcRect/>
          <a:stretch>
            <a:fillRect/>
          </a:stretch>
        </p:blipFill>
        <p:spPr bwMode="auto">
          <a:xfrm>
            <a:off x="5715000" y="3581400"/>
            <a:ext cx="1066800" cy="1422400"/>
          </a:xfrm>
          <a:prstGeom prst="rect">
            <a:avLst/>
          </a:prstGeom>
          <a:noFill/>
        </p:spPr>
      </p:pic>
      <p:pic>
        <p:nvPicPr>
          <p:cNvPr id="31756" name="Picture 12" descr="Pic_china_taping_0123"/>
          <p:cNvPicPr>
            <a:picLocks noChangeAspect="1" noChangeArrowheads="1"/>
          </p:cNvPicPr>
          <p:nvPr/>
        </p:nvPicPr>
        <p:blipFill>
          <a:blip r:embed="rId7" cstate="print"/>
          <a:srcRect/>
          <a:stretch>
            <a:fillRect/>
          </a:stretch>
        </p:blipFill>
        <p:spPr bwMode="auto">
          <a:xfrm>
            <a:off x="6781800" y="3581400"/>
            <a:ext cx="1143000" cy="1371600"/>
          </a:xfrm>
          <a:prstGeom prst="rect">
            <a:avLst/>
          </a:prstGeom>
          <a:noFill/>
        </p:spPr>
      </p:pic>
      <p:pic>
        <p:nvPicPr>
          <p:cNvPr id="31758" name="Picture 14" descr="Pic_china_taping_0127"/>
          <p:cNvPicPr>
            <a:picLocks noChangeAspect="1" noChangeArrowheads="1"/>
          </p:cNvPicPr>
          <p:nvPr/>
        </p:nvPicPr>
        <p:blipFill>
          <a:blip r:embed="rId8" cstate="print"/>
          <a:srcRect/>
          <a:stretch>
            <a:fillRect/>
          </a:stretch>
        </p:blipFill>
        <p:spPr bwMode="auto">
          <a:xfrm>
            <a:off x="5715000" y="4953000"/>
            <a:ext cx="1066800" cy="1422400"/>
          </a:xfrm>
          <a:prstGeom prst="rect">
            <a:avLst/>
          </a:prstGeom>
          <a:noFill/>
        </p:spPr>
      </p:pic>
      <p:pic>
        <p:nvPicPr>
          <p:cNvPr id="31760" name="Picture 16" descr="Pic_china_taping_0128"/>
          <p:cNvPicPr>
            <a:picLocks noChangeAspect="1" noChangeArrowheads="1"/>
          </p:cNvPicPr>
          <p:nvPr/>
        </p:nvPicPr>
        <p:blipFill>
          <a:blip r:embed="rId9" cstate="print"/>
          <a:srcRect/>
          <a:stretch>
            <a:fillRect/>
          </a:stretch>
        </p:blipFill>
        <p:spPr bwMode="auto">
          <a:xfrm>
            <a:off x="6781800" y="4953000"/>
            <a:ext cx="1143000" cy="1447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Thigh-Quad Strain</a:t>
            </a:r>
            <a:endParaRPr lang="en-US" dirty="0"/>
          </a:p>
        </p:txBody>
      </p:sp>
      <p:sp>
        <p:nvSpPr>
          <p:cNvPr id="3" name="Content Placeholder 2"/>
          <p:cNvSpPr>
            <a:spLocks noGrp="1"/>
          </p:cNvSpPr>
          <p:nvPr>
            <p:ph sz="half" idx="1"/>
          </p:nvPr>
        </p:nvSpPr>
        <p:spPr>
          <a:xfrm>
            <a:off x="457200" y="1066800"/>
            <a:ext cx="4038600" cy="5410200"/>
          </a:xfrm>
        </p:spPr>
        <p:txBody>
          <a:bodyPr>
            <a:normAutofit fontScale="625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Apply tape adherent, or roll a strip of tape and apply it to the thigh before you apply the elastic wrap</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elastic wrap in a circular motion around the thigh</a:t>
            </a:r>
          </a:p>
          <a:p>
            <a:r>
              <a:rPr lang="en-US" dirty="0" smtClean="0">
                <a:solidFill>
                  <a:srgbClr val="000000"/>
                </a:solidFill>
                <a:effectLst>
                  <a:outerShdw blurRad="38100" dist="38100" dir="2700000" algn="tl">
                    <a:srgbClr val="000000">
                      <a:alpha val="43137"/>
                    </a:srgbClr>
                  </a:outerShdw>
                </a:effectLst>
                <a:latin typeface="Arial Black"/>
                <a:cs typeface="Arial Black"/>
              </a:rPr>
              <a:t>You can also you athletic tape below using the wrap</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anchor strips proximal, distal, medial and later of the thigh</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oblique strips pulling lateral to medial and medial to lateral</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another set of medial and lateral anchor strips</a:t>
            </a:r>
          </a:p>
          <a:p>
            <a:r>
              <a:rPr lang="en-US" dirty="0" smtClean="0">
                <a:solidFill>
                  <a:srgbClr val="000000"/>
                </a:solidFill>
                <a:effectLst>
                  <a:outerShdw blurRad="38100" dist="38100" dir="2700000" algn="tl">
                    <a:srgbClr val="000000">
                      <a:alpha val="43137"/>
                    </a:srgbClr>
                  </a:outerShdw>
                </a:effectLst>
                <a:latin typeface="Arial Black"/>
                <a:cs typeface="Arial Black"/>
              </a:rPr>
              <a:t>Secure procedure with elastic wrap</a:t>
            </a:r>
            <a:endParaRPr lang="en-US" dirty="0">
              <a:solidFill>
                <a:srgbClr val="000000"/>
              </a:solidFill>
              <a:effectLst>
                <a:outerShdw blurRad="38100" dist="38100" dir="2700000" algn="tl">
                  <a:srgbClr val="000000">
                    <a:alpha val="43137"/>
                  </a:srgbClr>
                </a:outerShdw>
              </a:effectLst>
              <a:latin typeface="Arial Black"/>
              <a:cs typeface="Arial Black"/>
            </a:endParaRPr>
          </a:p>
        </p:txBody>
      </p:sp>
      <p:pic>
        <p:nvPicPr>
          <p:cNvPr id="32770" name="Picture 2" descr="Initial support straps"/>
          <p:cNvPicPr>
            <a:picLocks noChangeAspect="1" noChangeArrowheads="1"/>
          </p:cNvPicPr>
          <p:nvPr/>
        </p:nvPicPr>
        <p:blipFill>
          <a:blip r:embed="rId2" cstate="print"/>
          <a:srcRect/>
          <a:stretch>
            <a:fillRect/>
          </a:stretch>
        </p:blipFill>
        <p:spPr bwMode="auto">
          <a:xfrm>
            <a:off x="5410200" y="990600"/>
            <a:ext cx="1428750" cy="1428750"/>
          </a:xfrm>
          <a:prstGeom prst="rect">
            <a:avLst/>
          </a:prstGeom>
          <a:noFill/>
        </p:spPr>
      </p:pic>
      <p:pic>
        <p:nvPicPr>
          <p:cNvPr id="32772" name="Picture 4" descr="Initial support straps"/>
          <p:cNvPicPr>
            <a:picLocks noChangeAspect="1" noChangeArrowheads="1"/>
          </p:cNvPicPr>
          <p:nvPr/>
        </p:nvPicPr>
        <p:blipFill>
          <a:blip r:embed="rId3" cstate="print"/>
          <a:srcRect/>
          <a:stretch>
            <a:fillRect/>
          </a:stretch>
        </p:blipFill>
        <p:spPr bwMode="auto">
          <a:xfrm>
            <a:off x="6858000" y="2057400"/>
            <a:ext cx="1428750" cy="1428750"/>
          </a:xfrm>
          <a:prstGeom prst="rect">
            <a:avLst/>
          </a:prstGeom>
          <a:noFill/>
        </p:spPr>
      </p:pic>
      <p:pic>
        <p:nvPicPr>
          <p:cNvPr id="32774" name="Picture 6" descr="http://www.sportsinjuryclinic.net/gallery/thigh/quad-taping-3.jpg"/>
          <p:cNvPicPr>
            <a:picLocks noChangeAspect="1" noChangeArrowheads="1"/>
          </p:cNvPicPr>
          <p:nvPr/>
        </p:nvPicPr>
        <p:blipFill>
          <a:blip r:embed="rId4" cstate="print"/>
          <a:srcRect/>
          <a:stretch>
            <a:fillRect/>
          </a:stretch>
        </p:blipFill>
        <p:spPr bwMode="auto">
          <a:xfrm>
            <a:off x="5410200" y="3276600"/>
            <a:ext cx="1428750" cy="1428750"/>
          </a:xfrm>
          <a:prstGeom prst="rect">
            <a:avLst/>
          </a:prstGeom>
          <a:noFill/>
        </p:spPr>
      </p:pic>
      <p:pic>
        <p:nvPicPr>
          <p:cNvPr id="32776" name="Picture 8" descr="http://www.sportsinjuryclinic.net/gallery/thigh/quad-taping-5.jpg"/>
          <p:cNvPicPr>
            <a:picLocks noChangeAspect="1" noChangeArrowheads="1"/>
          </p:cNvPicPr>
          <p:nvPr/>
        </p:nvPicPr>
        <p:blipFill>
          <a:blip r:embed="rId5" cstate="print"/>
          <a:srcRect/>
          <a:stretch>
            <a:fillRect/>
          </a:stretch>
        </p:blipFill>
        <p:spPr bwMode="auto">
          <a:xfrm>
            <a:off x="6858000" y="4419600"/>
            <a:ext cx="1428750" cy="1428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33800" cy="1143000"/>
          </a:xfrm>
        </p:spPr>
        <p:txBody>
          <a:bodyPr>
            <a:normAutofit fontScale="90000"/>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To Get Started…</a:t>
            </a:r>
            <a:endParaRPr lang="en-US" dirty="0"/>
          </a:p>
        </p:txBody>
      </p:sp>
      <p:sp>
        <p:nvSpPr>
          <p:cNvPr id="3" name="Content Placeholder 2"/>
          <p:cNvSpPr>
            <a:spLocks noGrp="1"/>
          </p:cNvSpPr>
          <p:nvPr>
            <p:ph sz="half" idx="1"/>
          </p:nvPr>
        </p:nvSpPr>
        <p:spPr>
          <a:xfrm>
            <a:off x="381000" y="1066800"/>
            <a:ext cx="4038600" cy="5059363"/>
          </a:xfrm>
        </p:spPr>
        <p:txBody>
          <a:bodyPr>
            <a:normAutofit lnSpcReduction="10000"/>
          </a:bodyPr>
          <a:lstStyle/>
          <a:p>
            <a:pPr>
              <a:buNone/>
            </a:pPr>
            <a:r>
              <a:rPr lang="en-US" sz="2000" b="1" u="sng"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Items Needed:</a:t>
            </a: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Elastic Wrap</a:t>
            </a: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Pre-Wrap</a:t>
            </a: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pPr>
              <a:buNone/>
            </a:pPr>
            <a:endParaRPr lang="en-US" sz="2000" b="1" dirty="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Adhesive Spray</a:t>
            </a:r>
          </a:p>
          <a:p>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Elastic Tape</a:t>
            </a:r>
          </a:p>
          <a:p>
            <a:endParaRPr lang="en-US" dirty="0" smtClean="0">
              <a:solidFill>
                <a:schemeClr val="bg1"/>
              </a:solidFill>
              <a:effectLst>
                <a:outerShdw blurRad="38100" dist="38100" dir="2700000" algn="tl">
                  <a:srgbClr val="000000">
                    <a:alpha val="43137"/>
                  </a:srgbClr>
                </a:outerShdw>
              </a:effectLst>
            </a:endParaRPr>
          </a:p>
          <a:p>
            <a:pPr>
              <a:buNone/>
            </a:pPr>
            <a:endParaRPr lang="en-US"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724400" y="381000"/>
            <a:ext cx="4038600" cy="5668963"/>
          </a:xfrm>
        </p:spPr>
        <p:txBody>
          <a:bodyPr>
            <a:normAutofit lnSpcReduction="10000"/>
          </a:bodyPr>
          <a:lstStyle/>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Friction Pads</a:t>
            </a: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pPr>
              <a:buNone/>
            </a:pPr>
            <a:endParaRPr lang="en-US" sz="2000" b="1" dirty="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Athletic Tape</a:t>
            </a: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Shark Tape Cutters</a:t>
            </a: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pPr>
              <a:buNone/>
            </a:pPr>
            <a:endPar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a:p>
            <a:pPr>
              <a:buNone/>
            </a:pPr>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 </a:t>
            </a: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Medical Lister Scissors </a:t>
            </a:r>
          </a:p>
        </p:txBody>
      </p:sp>
      <p:pic>
        <p:nvPicPr>
          <p:cNvPr id="1026" name="Picture 2" descr="http://www.isokineticsinc.com/mm5/graphics/00000001/thermo_stcutter_660017.jpg"/>
          <p:cNvPicPr>
            <a:picLocks noChangeAspect="1" noChangeArrowheads="1"/>
          </p:cNvPicPr>
          <p:nvPr/>
        </p:nvPicPr>
        <p:blipFill>
          <a:blip r:embed="rId2" cstate="print"/>
          <a:srcRect/>
          <a:stretch>
            <a:fillRect/>
          </a:stretch>
        </p:blipFill>
        <p:spPr bwMode="auto">
          <a:xfrm>
            <a:off x="6629400" y="3429000"/>
            <a:ext cx="1428750" cy="1019176"/>
          </a:xfrm>
          <a:prstGeom prst="rect">
            <a:avLst/>
          </a:prstGeom>
          <a:noFill/>
        </p:spPr>
      </p:pic>
      <p:pic>
        <p:nvPicPr>
          <p:cNvPr id="1028" name="Picture 4" descr="http://images.bizrate.com/resize?sq=140&amp;uid=544876498"/>
          <p:cNvPicPr>
            <a:picLocks noChangeAspect="1" noChangeArrowheads="1"/>
          </p:cNvPicPr>
          <p:nvPr/>
        </p:nvPicPr>
        <p:blipFill>
          <a:blip r:embed="rId3" cstate="print"/>
          <a:srcRect/>
          <a:stretch>
            <a:fillRect/>
          </a:stretch>
        </p:blipFill>
        <p:spPr bwMode="auto">
          <a:xfrm>
            <a:off x="5257800" y="4953000"/>
            <a:ext cx="1219200" cy="1219201"/>
          </a:xfrm>
          <a:prstGeom prst="rect">
            <a:avLst/>
          </a:prstGeom>
          <a:noFill/>
        </p:spPr>
      </p:pic>
      <p:pic>
        <p:nvPicPr>
          <p:cNvPr id="1030" name="Picture 6" descr="http://www.zamasports.com/product_images/sports_tape.jpg"/>
          <p:cNvPicPr>
            <a:picLocks noChangeAspect="1" noChangeArrowheads="1"/>
          </p:cNvPicPr>
          <p:nvPr/>
        </p:nvPicPr>
        <p:blipFill>
          <a:blip r:embed="rId4" cstate="print"/>
          <a:srcRect/>
          <a:stretch>
            <a:fillRect/>
          </a:stretch>
        </p:blipFill>
        <p:spPr bwMode="auto">
          <a:xfrm>
            <a:off x="7239000" y="1828800"/>
            <a:ext cx="1466850" cy="1020417"/>
          </a:xfrm>
          <a:prstGeom prst="rect">
            <a:avLst/>
          </a:prstGeom>
          <a:noFill/>
        </p:spPr>
      </p:pic>
      <p:pic>
        <p:nvPicPr>
          <p:cNvPr id="1032" name="Picture 8" descr="http://www.criticalbench.com/images/powerlifting/sports-wrap.gif"/>
          <p:cNvPicPr>
            <a:picLocks noChangeAspect="1" noChangeArrowheads="1"/>
          </p:cNvPicPr>
          <p:nvPr/>
        </p:nvPicPr>
        <p:blipFill>
          <a:blip r:embed="rId5" cstate="print"/>
          <a:srcRect/>
          <a:stretch>
            <a:fillRect/>
          </a:stretch>
        </p:blipFill>
        <p:spPr bwMode="auto">
          <a:xfrm>
            <a:off x="2362200" y="2667000"/>
            <a:ext cx="1981200" cy="1131085"/>
          </a:xfrm>
          <a:prstGeom prst="rect">
            <a:avLst/>
          </a:prstGeom>
          <a:noFill/>
        </p:spPr>
      </p:pic>
      <p:pic>
        <p:nvPicPr>
          <p:cNvPr id="1034" name="Picture 10" descr="http://img.medscape.com/pi/emed/ckb/clinical_procedures/84611-86495-49tn.jpg"/>
          <p:cNvPicPr>
            <a:picLocks noChangeAspect="1" noChangeArrowheads="1"/>
          </p:cNvPicPr>
          <p:nvPr/>
        </p:nvPicPr>
        <p:blipFill>
          <a:blip r:embed="rId6" cstate="print"/>
          <a:srcRect/>
          <a:stretch>
            <a:fillRect/>
          </a:stretch>
        </p:blipFill>
        <p:spPr bwMode="auto">
          <a:xfrm>
            <a:off x="7086600" y="228600"/>
            <a:ext cx="1600200" cy="1200150"/>
          </a:xfrm>
          <a:prstGeom prst="rect">
            <a:avLst/>
          </a:prstGeom>
          <a:noFill/>
        </p:spPr>
      </p:pic>
      <p:pic>
        <p:nvPicPr>
          <p:cNvPr id="1036" name="Picture 12" descr="http://www.rehabmart.com/imagesfromrd/MSM-170201-Quick-Drying-Adherent-Spray.JPG"/>
          <p:cNvPicPr>
            <a:picLocks noChangeAspect="1" noChangeArrowheads="1"/>
          </p:cNvPicPr>
          <p:nvPr/>
        </p:nvPicPr>
        <p:blipFill>
          <a:blip r:embed="rId7" cstate="print"/>
          <a:srcRect/>
          <a:stretch>
            <a:fillRect/>
          </a:stretch>
        </p:blipFill>
        <p:spPr bwMode="auto">
          <a:xfrm>
            <a:off x="1219200" y="4038600"/>
            <a:ext cx="1295400" cy="1338013"/>
          </a:xfrm>
          <a:prstGeom prst="rect">
            <a:avLst/>
          </a:prstGeom>
          <a:noFill/>
        </p:spPr>
      </p:pic>
      <p:pic>
        <p:nvPicPr>
          <p:cNvPr id="1038" name="Picture 14" descr="http://www.ezfirstaid.com/eos/images/product/Elastic%20Wrap.jpg"/>
          <p:cNvPicPr>
            <a:picLocks noChangeAspect="1" noChangeArrowheads="1"/>
          </p:cNvPicPr>
          <p:nvPr/>
        </p:nvPicPr>
        <p:blipFill>
          <a:blip r:embed="rId8" cstate="print"/>
          <a:srcRect/>
          <a:stretch>
            <a:fillRect/>
          </a:stretch>
        </p:blipFill>
        <p:spPr bwMode="auto">
          <a:xfrm>
            <a:off x="2667000" y="1295400"/>
            <a:ext cx="1219200" cy="1221401"/>
          </a:xfrm>
          <a:prstGeom prst="rect">
            <a:avLst/>
          </a:prstGeom>
          <a:noFill/>
        </p:spPr>
      </p:pic>
      <p:pic>
        <p:nvPicPr>
          <p:cNvPr id="1040" name="Picture 16" descr="http://web.tradekorea.com/upload_file/prod/marketing/mkt_files/new_company/altermed/img_en/o_P276705.jpg"/>
          <p:cNvPicPr>
            <a:picLocks noChangeAspect="1" noChangeArrowheads="1"/>
          </p:cNvPicPr>
          <p:nvPr/>
        </p:nvPicPr>
        <p:blipFill>
          <a:blip r:embed="rId9" cstate="print"/>
          <a:srcRect/>
          <a:stretch>
            <a:fillRect/>
          </a:stretch>
        </p:blipFill>
        <p:spPr bwMode="auto">
          <a:xfrm>
            <a:off x="2514600" y="5410200"/>
            <a:ext cx="1524000" cy="12287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Thigh-Hamstring Strain</a:t>
            </a:r>
            <a:endParaRPr lang="en-US" dirty="0"/>
          </a:p>
        </p:txBody>
      </p:sp>
      <p:sp>
        <p:nvSpPr>
          <p:cNvPr id="3" name="Content Placeholder 2"/>
          <p:cNvSpPr>
            <a:spLocks noGrp="1"/>
          </p:cNvSpPr>
          <p:nvPr>
            <p:ph sz="half" idx="1"/>
          </p:nvPr>
        </p:nvSpPr>
        <p:spPr>
          <a:xfrm>
            <a:off x="457200" y="1219200"/>
            <a:ext cx="4038600" cy="4906963"/>
          </a:xfrm>
        </p:spPr>
        <p:txBody>
          <a:bodyPr>
            <a:normAutofit fontScale="775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Wrap the thigh with elastic wrap</a:t>
            </a:r>
          </a:p>
          <a:p>
            <a:r>
              <a:rPr lang="en-US" dirty="0" smtClean="0">
                <a:solidFill>
                  <a:srgbClr val="000000"/>
                </a:solidFill>
                <a:effectLst>
                  <a:outerShdw blurRad="38100" dist="38100" dir="2700000" algn="tl">
                    <a:srgbClr val="000000">
                      <a:alpha val="43137"/>
                    </a:srgbClr>
                  </a:outerShdw>
                </a:effectLst>
                <a:latin typeface="Arial Black"/>
                <a:cs typeface="Arial Black"/>
              </a:rPr>
              <a:t>For medial strain; wrap from the inside to outside of the thigh</a:t>
            </a:r>
          </a:p>
          <a:p>
            <a:r>
              <a:rPr lang="en-US" dirty="0" smtClean="0">
                <a:solidFill>
                  <a:srgbClr val="000000"/>
                </a:solidFill>
                <a:effectLst>
                  <a:outerShdw blurRad="38100" dist="38100" dir="2700000" algn="tl">
                    <a:srgbClr val="000000">
                      <a:alpha val="43137"/>
                    </a:srgbClr>
                  </a:outerShdw>
                </a:effectLst>
                <a:latin typeface="Arial Black"/>
                <a:cs typeface="Arial Black"/>
              </a:rPr>
              <a:t>For lateral strain; wrap from outside to inside of the thigh</a:t>
            </a:r>
          </a:p>
          <a:p>
            <a:r>
              <a:rPr lang="en-US" dirty="0" smtClean="0">
                <a:solidFill>
                  <a:srgbClr val="000000"/>
                </a:solidFill>
                <a:effectLst>
                  <a:outerShdw blurRad="38100" dist="38100" dir="2700000" algn="tl">
                    <a:srgbClr val="000000">
                      <a:alpha val="43137"/>
                    </a:srgbClr>
                  </a:outerShdw>
                </a:effectLst>
                <a:latin typeface="Arial Black"/>
                <a:cs typeface="Arial Black"/>
              </a:rPr>
              <a:t>Use Hip-Spica to prevent slipping and provide extra support for hamstring</a:t>
            </a:r>
          </a:p>
          <a:p>
            <a:r>
              <a:rPr lang="en-US" dirty="0" smtClean="0">
                <a:solidFill>
                  <a:srgbClr val="000000"/>
                </a:solidFill>
                <a:effectLst>
                  <a:outerShdw blurRad="38100" dist="38100" dir="2700000" algn="tl">
                    <a:srgbClr val="000000">
                      <a:alpha val="43137"/>
                    </a:srgbClr>
                  </a:outerShdw>
                </a:effectLst>
                <a:latin typeface="Arial Black"/>
                <a:cs typeface="Arial Black"/>
              </a:rPr>
              <a:t>Trace over wrap with elastic tape</a:t>
            </a:r>
            <a:endParaRPr lang="en-US" dirty="0">
              <a:solidFill>
                <a:srgbClr val="000000"/>
              </a:solidFill>
              <a:effectLst>
                <a:outerShdw blurRad="38100" dist="38100" dir="2700000" algn="tl">
                  <a:srgbClr val="000000">
                    <a:alpha val="43137"/>
                  </a:srgbClr>
                </a:outerShdw>
              </a:effectLst>
              <a:latin typeface="Arial Black"/>
              <a:cs typeface="Arial Black"/>
            </a:endParaRPr>
          </a:p>
        </p:txBody>
      </p:sp>
      <p:sp>
        <p:nvSpPr>
          <p:cNvPr id="4" name="Content Placeholder 3"/>
          <p:cNvSpPr>
            <a:spLocks noGrp="1"/>
          </p:cNvSpPr>
          <p:nvPr>
            <p:ph sz="half" idx="2"/>
          </p:nvPr>
        </p:nvSpPr>
        <p:spPr/>
        <p:txBody>
          <a:bodyPr>
            <a:normAutofit fontScale="77500" lnSpcReduction="20000"/>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medical-wallpaper 01_thumb[3].png"/>
          <p:cNvPicPr>
            <a:picLocks noChangeAspect="1"/>
          </p:cNvPicPr>
          <p:nvPr/>
        </p:nvPicPr>
        <p:blipFill>
          <a:blip r:embed="rId2"/>
          <a:stretch>
            <a:fillRect/>
          </a:stretch>
        </p:blipFill>
        <p:spPr>
          <a:xfrm>
            <a:off x="1295400" y="299338"/>
            <a:ext cx="6494495" cy="6408286"/>
          </a:xfrm>
          <a:prstGeom prst="rect">
            <a:avLst/>
          </a:prstGeom>
        </p:spPr>
      </p:pic>
      <p:sp>
        <p:nvSpPr>
          <p:cNvPr id="2" name="Title 1"/>
          <p:cNvSpPr>
            <a:spLocks noGrp="1"/>
          </p:cNvSpPr>
          <p:nvPr>
            <p:ph type="title"/>
          </p:nvPr>
        </p:nvSpPr>
        <p:spPr>
          <a:xfrm>
            <a:off x="457200" y="0"/>
            <a:ext cx="8229600" cy="1676400"/>
          </a:xfrm>
        </p:spPr>
        <p:txBody>
          <a:bodyPr>
            <a:noAutofit/>
          </a:bodyPr>
          <a:lstStyle/>
          <a:p>
            <a:r>
              <a:rPr lang="en-US" sz="5400"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Taping of the Upper Extremities</a:t>
            </a:r>
            <a:endParaRPr lang="en-US" sz="5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Shoulder-Separation</a:t>
            </a:r>
            <a:endParaRPr lang="en-US" dirty="0"/>
          </a:p>
        </p:txBody>
      </p:sp>
      <p:sp>
        <p:nvSpPr>
          <p:cNvPr id="3" name="Content Placeholder 2"/>
          <p:cNvSpPr>
            <a:spLocks noGrp="1"/>
          </p:cNvSpPr>
          <p:nvPr>
            <p:ph sz="half" idx="1"/>
          </p:nvPr>
        </p:nvSpPr>
        <p:spPr>
          <a:xfrm>
            <a:off x="457200" y="1447800"/>
            <a:ext cx="4038600" cy="4678363"/>
          </a:xfrm>
        </p:spPr>
        <p:txBody>
          <a:bodyPr>
            <a:normAutofit fontScale="700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Apply anchor strips to superior, anterior and posterior in aspects to the shoulder region as well as the proximal arm</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 strip from the arm anchor to the superior shoulder anchor</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 strip from the anterior to the posterior anchors in an overlapping fashion</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another set of anchor strips</a:t>
            </a:r>
          </a:p>
          <a:p>
            <a:r>
              <a:rPr lang="en-US" dirty="0" smtClean="0">
                <a:solidFill>
                  <a:srgbClr val="000000"/>
                </a:solidFill>
                <a:effectLst>
                  <a:outerShdw blurRad="38100" dist="38100" dir="2700000" algn="tl">
                    <a:srgbClr val="000000">
                      <a:alpha val="43137"/>
                    </a:srgbClr>
                  </a:outerShdw>
                </a:effectLst>
                <a:latin typeface="Arial Black"/>
                <a:cs typeface="Arial Black"/>
              </a:rPr>
              <a:t>Secure a protective pad using a shoulder-</a:t>
            </a:r>
            <a:r>
              <a:rPr lang="en-US" dirty="0" err="1" smtClean="0">
                <a:solidFill>
                  <a:srgbClr val="000000"/>
                </a:solidFill>
                <a:effectLst>
                  <a:outerShdw blurRad="38100" dist="38100" dir="2700000" algn="tl">
                    <a:srgbClr val="000000">
                      <a:alpha val="43137"/>
                    </a:srgbClr>
                  </a:outerShdw>
                </a:effectLst>
                <a:latin typeface="Arial Black"/>
                <a:cs typeface="Arial Black"/>
              </a:rPr>
              <a:t>spica</a:t>
            </a:r>
            <a:r>
              <a:rPr lang="en-US" dirty="0" smtClean="0">
                <a:solidFill>
                  <a:srgbClr val="000000"/>
                </a:solidFill>
                <a:effectLst>
                  <a:outerShdw blurRad="38100" dist="38100" dir="2700000" algn="tl">
                    <a:srgbClr val="000000">
                      <a:alpha val="43137"/>
                    </a:srgbClr>
                  </a:outerShdw>
                </a:effectLst>
                <a:latin typeface="Arial Black"/>
                <a:cs typeface="Arial Black"/>
              </a:rPr>
              <a:t> with an elastic wrap</a:t>
            </a:r>
          </a:p>
          <a:p>
            <a:pPr>
              <a:buNone/>
            </a:pPr>
            <a:endParaRPr lang="en-US" dirty="0">
              <a:solidFill>
                <a:schemeClr val="bg1"/>
              </a:solidFill>
              <a:effectLst>
                <a:outerShdw blurRad="38100" dist="38100" dir="2700000" algn="tl">
                  <a:srgbClr val="000000">
                    <a:alpha val="43137"/>
                  </a:srgbClr>
                </a:outerShdw>
              </a:effectLst>
            </a:endParaRPr>
          </a:p>
        </p:txBody>
      </p:sp>
      <p:pic>
        <p:nvPicPr>
          <p:cNvPr id="34818" name="Picture 2" descr="http://www.blackbelthealers.com/images/index/AC%20Separation%20Taping%20017.jpg"/>
          <p:cNvPicPr>
            <a:picLocks noChangeAspect="1" noChangeArrowheads="1"/>
          </p:cNvPicPr>
          <p:nvPr/>
        </p:nvPicPr>
        <p:blipFill>
          <a:blip r:embed="rId2" cstate="print"/>
          <a:srcRect/>
          <a:stretch>
            <a:fillRect/>
          </a:stretch>
        </p:blipFill>
        <p:spPr bwMode="auto">
          <a:xfrm>
            <a:off x="5029200" y="2438400"/>
            <a:ext cx="3336539" cy="27336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Shoulder Sprain</a:t>
            </a:r>
            <a:endParaRPr lang="en-US" dirty="0"/>
          </a:p>
        </p:txBody>
      </p:sp>
      <p:sp>
        <p:nvSpPr>
          <p:cNvPr id="3" name="Content Placeholder 2"/>
          <p:cNvSpPr>
            <a:spLocks noGrp="1"/>
          </p:cNvSpPr>
          <p:nvPr>
            <p:ph sz="half" idx="1"/>
          </p:nvPr>
        </p:nvSpPr>
        <p:spPr>
          <a:xfrm>
            <a:off x="457200" y="990600"/>
            <a:ext cx="4038600" cy="5059363"/>
          </a:xfrm>
        </p:spPr>
        <p:txBody>
          <a:bodyPr>
            <a:normAutofit fontScale="775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Have the athlete rotate his shoulder inward and place their hand on their hip</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an elastic wrap around the arm, and continue with a shoulder-</a:t>
            </a:r>
            <a:r>
              <a:rPr lang="en-US" dirty="0" err="1" smtClean="0">
                <a:solidFill>
                  <a:srgbClr val="000000"/>
                </a:solidFill>
                <a:effectLst>
                  <a:outerShdw blurRad="38100" dist="38100" dir="2700000" algn="tl">
                    <a:srgbClr val="000000">
                      <a:alpha val="43137"/>
                    </a:srgbClr>
                  </a:outerShdw>
                </a:effectLst>
                <a:latin typeface="Arial Black"/>
                <a:cs typeface="Arial Black"/>
              </a:rPr>
              <a:t>spica</a:t>
            </a:r>
            <a:r>
              <a:rPr lang="en-US" dirty="0" smtClean="0">
                <a:solidFill>
                  <a:srgbClr val="000000"/>
                </a:solidFill>
                <a:effectLst>
                  <a:outerShdw blurRad="38100" dist="38100" dir="2700000" algn="tl">
                    <a:srgbClr val="000000">
                      <a:alpha val="43137"/>
                    </a:srgbClr>
                  </a:outerShdw>
                </a:effectLst>
                <a:latin typeface="Arial Black"/>
                <a:cs typeface="Arial Black"/>
              </a:rPr>
              <a:t> around the chest</a:t>
            </a:r>
          </a:p>
          <a:p>
            <a:r>
              <a:rPr lang="en-US" dirty="0" smtClean="0">
                <a:solidFill>
                  <a:srgbClr val="000000"/>
                </a:solidFill>
                <a:effectLst>
                  <a:outerShdw blurRad="38100" dist="38100" dir="2700000" algn="tl">
                    <a:srgbClr val="000000">
                      <a:alpha val="43137"/>
                    </a:srgbClr>
                  </a:outerShdw>
                </a:effectLst>
                <a:latin typeface="Arial Black"/>
                <a:cs typeface="Arial Black"/>
              </a:rPr>
              <a:t>Be careful not to wrap to tightly to cut off circulation</a:t>
            </a:r>
          </a:p>
          <a:p>
            <a:r>
              <a:rPr lang="en-US" dirty="0" smtClean="0">
                <a:solidFill>
                  <a:srgbClr val="000000"/>
                </a:solidFill>
                <a:effectLst>
                  <a:outerShdw blurRad="38100" dist="38100" dir="2700000" algn="tl">
                    <a:srgbClr val="000000">
                      <a:alpha val="43137"/>
                    </a:srgbClr>
                  </a:outerShdw>
                </a:effectLst>
                <a:latin typeface="Arial Black"/>
                <a:cs typeface="Arial Black"/>
              </a:rPr>
              <a:t>Pull the wrap to the inside to limit rotation</a:t>
            </a:r>
          </a:p>
          <a:p>
            <a:r>
              <a:rPr lang="en-US" dirty="0" smtClean="0">
                <a:solidFill>
                  <a:srgbClr val="000000"/>
                </a:solidFill>
                <a:effectLst>
                  <a:outerShdw blurRad="38100" dist="38100" dir="2700000" algn="tl">
                    <a:srgbClr val="000000">
                      <a:alpha val="43137"/>
                    </a:srgbClr>
                  </a:outerShdw>
                </a:effectLst>
                <a:latin typeface="Arial Black"/>
                <a:cs typeface="Arial Black"/>
              </a:rPr>
              <a:t>Trace over the procedure with elastic tape</a:t>
            </a:r>
          </a:p>
          <a:p>
            <a:endParaRPr lang="en-US" dirty="0">
              <a:solidFill>
                <a:schemeClr val="bg1"/>
              </a:solidFill>
              <a:effectLst>
                <a:outerShdw blurRad="38100" dist="38100" dir="2700000" algn="tl">
                  <a:srgbClr val="000000">
                    <a:alpha val="43137"/>
                  </a:srgbClr>
                </a:outerShdw>
              </a:effectLst>
            </a:endParaRPr>
          </a:p>
        </p:txBody>
      </p:sp>
      <p:pic>
        <p:nvPicPr>
          <p:cNvPr id="35842" name="Picture 2" descr="Pic_shoulder_2"/>
          <p:cNvPicPr>
            <a:picLocks noChangeAspect="1" noChangeArrowheads="1"/>
          </p:cNvPicPr>
          <p:nvPr/>
        </p:nvPicPr>
        <p:blipFill>
          <a:blip r:embed="rId2" cstate="print"/>
          <a:srcRect/>
          <a:stretch>
            <a:fillRect/>
          </a:stretch>
        </p:blipFill>
        <p:spPr bwMode="auto">
          <a:xfrm>
            <a:off x="5562600" y="228600"/>
            <a:ext cx="2019300" cy="1447800"/>
          </a:xfrm>
          <a:prstGeom prst="rect">
            <a:avLst/>
          </a:prstGeom>
          <a:noFill/>
        </p:spPr>
      </p:pic>
      <p:pic>
        <p:nvPicPr>
          <p:cNvPr id="35844" name="Picture 4" descr="Pic_shoulder_3"/>
          <p:cNvPicPr>
            <a:picLocks noChangeAspect="1" noChangeArrowheads="1"/>
          </p:cNvPicPr>
          <p:nvPr/>
        </p:nvPicPr>
        <p:blipFill>
          <a:blip r:embed="rId3" cstate="print"/>
          <a:srcRect/>
          <a:stretch>
            <a:fillRect/>
          </a:stretch>
        </p:blipFill>
        <p:spPr bwMode="auto">
          <a:xfrm>
            <a:off x="5562600" y="1676400"/>
            <a:ext cx="2044700" cy="1533525"/>
          </a:xfrm>
          <a:prstGeom prst="rect">
            <a:avLst/>
          </a:prstGeom>
          <a:noFill/>
        </p:spPr>
      </p:pic>
      <p:pic>
        <p:nvPicPr>
          <p:cNvPr id="35846" name="Picture 6" descr="Pic_shoulder_5"/>
          <p:cNvPicPr>
            <a:picLocks noChangeAspect="1" noChangeArrowheads="1"/>
          </p:cNvPicPr>
          <p:nvPr/>
        </p:nvPicPr>
        <p:blipFill>
          <a:blip r:embed="rId4" cstate="print"/>
          <a:srcRect/>
          <a:stretch>
            <a:fillRect/>
          </a:stretch>
        </p:blipFill>
        <p:spPr bwMode="auto">
          <a:xfrm>
            <a:off x="5562600" y="3200400"/>
            <a:ext cx="2044700" cy="1533525"/>
          </a:xfrm>
          <a:prstGeom prst="rect">
            <a:avLst/>
          </a:prstGeom>
          <a:noFill/>
        </p:spPr>
      </p:pic>
      <p:pic>
        <p:nvPicPr>
          <p:cNvPr id="35848" name="Picture 8" descr="Pic_shoulder_6"/>
          <p:cNvPicPr>
            <a:picLocks noChangeAspect="1" noChangeArrowheads="1"/>
          </p:cNvPicPr>
          <p:nvPr/>
        </p:nvPicPr>
        <p:blipFill>
          <a:blip r:embed="rId5" cstate="print"/>
          <a:srcRect/>
          <a:stretch>
            <a:fillRect/>
          </a:stretch>
        </p:blipFill>
        <p:spPr bwMode="auto">
          <a:xfrm>
            <a:off x="5562600" y="4724400"/>
            <a:ext cx="2032000" cy="1524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Elbow Instability </a:t>
            </a:r>
            <a:endParaRPr lang="en-US" dirty="0"/>
          </a:p>
        </p:txBody>
      </p:sp>
      <p:sp>
        <p:nvSpPr>
          <p:cNvPr id="3" name="Content Placeholder 2"/>
          <p:cNvSpPr>
            <a:spLocks noGrp="1"/>
          </p:cNvSpPr>
          <p:nvPr>
            <p:ph sz="half" idx="1"/>
          </p:nvPr>
        </p:nvSpPr>
        <p:spPr>
          <a:xfrm>
            <a:off x="457200" y="1295400"/>
            <a:ext cx="4038600" cy="4525963"/>
          </a:xfrm>
        </p:spPr>
        <p:txBody>
          <a:bodyPr>
            <a:normAutofit fontScale="925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Apply proximal and distal anchor strips</a:t>
            </a:r>
          </a:p>
          <a:p>
            <a:r>
              <a:rPr lang="en-US" dirty="0" smtClean="0">
                <a:solidFill>
                  <a:srgbClr val="000000"/>
                </a:solidFill>
                <a:effectLst>
                  <a:outerShdw blurRad="38100" dist="38100" dir="2700000" algn="tl">
                    <a:srgbClr val="000000">
                      <a:alpha val="43137"/>
                    </a:srgbClr>
                  </a:outerShdw>
                </a:effectLst>
                <a:latin typeface="Arial Black"/>
                <a:cs typeface="Arial Black"/>
              </a:rPr>
              <a:t>Place tape over the medial collateral ligament in an “X” fashion</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another set of proximal and distal anchors </a:t>
            </a:r>
          </a:p>
          <a:p>
            <a:r>
              <a:rPr lang="en-US" dirty="0" smtClean="0">
                <a:solidFill>
                  <a:srgbClr val="000000"/>
                </a:solidFill>
                <a:effectLst>
                  <a:outerShdw blurRad="38100" dist="38100" dir="2700000" algn="tl">
                    <a:srgbClr val="000000">
                      <a:alpha val="43137"/>
                    </a:srgbClr>
                  </a:outerShdw>
                </a:effectLst>
                <a:latin typeface="Arial Black"/>
                <a:cs typeface="Arial Black"/>
              </a:rPr>
              <a:t>Using elastic tape, enclose the arm leaving the elbow region open</a:t>
            </a:r>
            <a:endParaRPr lang="en-US" dirty="0">
              <a:solidFill>
                <a:srgbClr val="000000"/>
              </a:solidFill>
              <a:effectLst>
                <a:outerShdw blurRad="38100" dist="38100" dir="2700000" algn="tl">
                  <a:srgbClr val="000000">
                    <a:alpha val="43137"/>
                  </a:srgbClr>
                </a:outerShdw>
              </a:effectLst>
              <a:latin typeface="Arial Black"/>
              <a:cs typeface="Arial Black"/>
            </a:endParaRPr>
          </a:p>
        </p:txBody>
      </p:sp>
      <p:pic>
        <p:nvPicPr>
          <p:cNvPr id="36866" name="Picture 2" descr="Pic_china_april07_007"/>
          <p:cNvPicPr>
            <a:picLocks noChangeAspect="1" noChangeArrowheads="1"/>
          </p:cNvPicPr>
          <p:nvPr/>
        </p:nvPicPr>
        <p:blipFill>
          <a:blip r:embed="rId2" cstate="print"/>
          <a:srcRect/>
          <a:stretch>
            <a:fillRect/>
          </a:stretch>
        </p:blipFill>
        <p:spPr bwMode="auto">
          <a:xfrm>
            <a:off x="5626100" y="457201"/>
            <a:ext cx="2032000" cy="1524000"/>
          </a:xfrm>
          <a:prstGeom prst="rect">
            <a:avLst/>
          </a:prstGeom>
          <a:noFill/>
        </p:spPr>
      </p:pic>
      <p:pic>
        <p:nvPicPr>
          <p:cNvPr id="36868" name="Picture 4" descr="Pic_elbow_2"/>
          <p:cNvPicPr>
            <a:picLocks noChangeAspect="1" noChangeArrowheads="1"/>
          </p:cNvPicPr>
          <p:nvPr/>
        </p:nvPicPr>
        <p:blipFill>
          <a:blip r:embed="rId3" cstate="print"/>
          <a:srcRect/>
          <a:stretch>
            <a:fillRect/>
          </a:stretch>
        </p:blipFill>
        <p:spPr bwMode="auto">
          <a:xfrm>
            <a:off x="5638800" y="1981200"/>
            <a:ext cx="2019300" cy="1514475"/>
          </a:xfrm>
          <a:prstGeom prst="rect">
            <a:avLst/>
          </a:prstGeom>
          <a:noFill/>
        </p:spPr>
      </p:pic>
      <p:pic>
        <p:nvPicPr>
          <p:cNvPr id="36870" name="Picture 6" descr="Pic_china_april07_009"/>
          <p:cNvPicPr>
            <a:picLocks noChangeAspect="1" noChangeArrowheads="1"/>
          </p:cNvPicPr>
          <p:nvPr/>
        </p:nvPicPr>
        <p:blipFill>
          <a:blip r:embed="rId4" cstate="print"/>
          <a:srcRect/>
          <a:stretch>
            <a:fillRect/>
          </a:stretch>
        </p:blipFill>
        <p:spPr bwMode="auto">
          <a:xfrm>
            <a:off x="5638800" y="3429000"/>
            <a:ext cx="2057400" cy="1533525"/>
          </a:xfrm>
          <a:prstGeom prst="rect">
            <a:avLst/>
          </a:prstGeom>
          <a:noFill/>
        </p:spPr>
      </p:pic>
      <p:pic>
        <p:nvPicPr>
          <p:cNvPr id="36872" name="Picture 8" descr="Pic_china_april07_010"/>
          <p:cNvPicPr>
            <a:picLocks noChangeAspect="1" noChangeArrowheads="1"/>
          </p:cNvPicPr>
          <p:nvPr/>
        </p:nvPicPr>
        <p:blipFill>
          <a:blip r:embed="rId5" cstate="print"/>
          <a:srcRect/>
          <a:stretch>
            <a:fillRect/>
          </a:stretch>
        </p:blipFill>
        <p:spPr bwMode="auto">
          <a:xfrm>
            <a:off x="5638800" y="4953000"/>
            <a:ext cx="2019300" cy="15144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Elbow- Hyperextension</a:t>
            </a:r>
            <a:endParaRPr lang="en-US" dirty="0"/>
          </a:p>
        </p:txBody>
      </p:sp>
      <p:sp>
        <p:nvSpPr>
          <p:cNvPr id="3" name="Content Placeholder 2"/>
          <p:cNvSpPr>
            <a:spLocks noGrp="1"/>
          </p:cNvSpPr>
          <p:nvPr>
            <p:ph sz="half" idx="1"/>
          </p:nvPr>
        </p:nvSpPr>
        <p:spPr>
          <a:xfrm>
            <a:off x="457200" y="1066800"/>
            <a:ext cx="4038600" cy="5257800"/>
          </a:xfrm>
        </p:spPr>
        <p:txBody>
          <a:bodyPr>
            <a:normAutofit fontScale="625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Determine the degree of injury so you can tape in the athlete’s pain free zone</a:t>
            </a:r>
          </a:p>
          <a:p>
            <a:r>
              <a:rPr lang="en-US" dirty="0" smtClean="0">
                <a:solidFill>
                  <a:srgbClr val="000000"/>
                </a:solidFill>
                <a:effectLst>
                  <a:outerShdw blurRad="38100" dist="38100" dir="2700000" algn="tl">
                    <a:srgbClr val="000000">
                      <a:alpha val="43137"/>
                    </a:srgbClr>
                  </a:outerShdw>
                </a:effectLst>
                <a:latin typeface="Arial Black"/>
                <a:cs typeface="Arial Black"/>
              </a:rPr>
              <a:t>Have the athlete support his elbow during the taping process</a:t>
            </a:r>
          </a:p>
          <a:p>
            <a:r>
              <a:rPr lang="en-US" dirty="0" smtClean="0">
                <a:solidFill>
                  <a:srgbClr val="000000"/>
                </a:solidFill>
                <a:effectLst>
                  <a:outerShdw blurRad="38100" dist="38100" dir="2700000" algn="tl">
                    <a:srgbClr val="000000">
                      <a:alpha val="43137"/>
                    </a:srgbClr>
                  </a:outerShdw>
                </a:effectLst>
                <a:latin typeface="Arial Black"/>
                <a:cs typeface="Arial Black"/>
              </a:rPr>
              <a:t>Using elastic tape, place an anchor strip on the upper arm and forearm</a:t>
            </a:r>
          </a:p>
          <a:p>
            <a:r>
              <a:rPr lang="en-US" dirty="0" smtClean="0">
                <a:solidFill>
                  <a:srgbClr val="000000"/>
                </a:solidFill>
                <a:effectLst>
                  <a:outerShdw blurRad="38100" dist="38100" dir="2700000" algn="tl">
                    <a:srgbClr val="000000">
                      <a:alpha val="43137"/>
                    </a:srgbClr>
                  </a:outerShdw>
                </a:effectLst>
                <a:latin typeface="Arial Black"/>
                <a:cs typeface="Arial Black"/>
              </a:rPr>
              <a:t>With athletic tape, make an “X” over the crook of the elbow</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an additional set of anchor strips with the elastic tape</a:t>
            </a:r>
          </a:p>
          <a:p>
            <a:r>
              <a:rPr lang="en-US" dirty="0" smtClean="0">
                <a:solidFill>
                  <a:srgbClr val="000000"/>
                </a:solidFill>
                <a:effectLst>
                  <a:outerShdw blurRad="38100" dist="38100" dir="2700000" algn="tl">
                    <a:srgbClr val="000000">
                      <a:alpha val="43137"/>
                    </a:srgbClr>
                  </a:outerShdw>
                </a:effectLst>
                <a:latin typeface="Arial Black"/>
                <a:cs typeface="Arial Black"/>
              </a:rPr>
              <a:t>Wrap the entire procedure in elastic wrap</a:t>
            </a:r>
          </a:p>
          <a:p>
            <a:r>
              <a:rPr lang="en-US" dirty="0" smtClean="0">
                <a:solidFill>
                  <a:srgbClr val="000000"/>
                </a:solidFill>
                <a:effectLst>
                  <a:outerShdw blurRad="38100" dist="38100" dir="2700000" algn="tl">
                    <a:srgbClr val="000000">
                      <a:alpha val="43137"/>
                    </a:srgbClr>
                  </a:outerShdw>
                </a:effectLst>
                <a:latin typeface="Arial Black"/>
                <a:cs typeface="Arial Black"/>
              </a:rPr>
              <a:t>Secure the procedure with athletic tape</a:t>
            </a:r>
          </a:p>
          <a:p>
            <a:pPr>
              <a:buNone/>
            </a:pPr>
            <a:endParaRPr lang="en-US" dirty="0" smtClean="0">
              <a:solidFill>
                <a:schemeClr val="bg1"/>
              </a:solidFill>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p:txBody>
      </p:sp>
      <p:pic>
        <p:nvPicPr>
          <p:cNvPr id="37890" name="Picture 2" descr="http://www.sportsinjuryclinic.net/gallery/taping/elbow_hyperextension.jpg"/>
          <p:cNvPicPr>
            <a:picLocks noChangeAspect="1" noChangeArrowheads="1"/>
          </p:cNvPicPr>
          <p:nvPr/>
        </p:nvPicPr>
        <p:blipFill>
          <a:blip r:embed="rId2" cstate="print"/>
          <a:srcRect/>
          <a:stretch>
            <a:fillRect/>
          </a:stretch>
        </p:blipFill>
        <p:spPr bwMode="auto">
          <a:xfrm>
            <a:off x="5105400" y="2057400"/>
            <a:ext cx="3311567" cy="26860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Wrist Sprain</a:t>
            </a:r>
            <a:endParaRPr lang="en-US" dirty="0"/>
          </a:p>
        </p:txBody>
      </p:sp>
      <p:sp>
        <p:nvSpPr>
          <p:cNvPr id="3" name="Content Placeholder 2"/>
          <p:cNvSpPr>
            <a:spLocks noGrp="1"/>
          </p:cNvSpPr>
          <p:nvPr>
            <p:ph sz="half" idx="1"/>
          </p:nvPr>
        </p:nvSpPr>
        <p:spPr>
          <a:xfrm>
            <a:off x="457200" y="1066800"/>
            <a:ext cx="4038600" cy="5135563"/>
          </a:xfrm>
        </p:spPr>
        <p:txBody>
          <a:bodyPr>
            <a:normAutofit fontScale="625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Place anchor strips around the wrist and hand</a:t>
            </a:r>
          </a:p>
          <a:p>
            <a:r>
              <a:rPr lang="en-US" dirty="0" smtClean="0">
                <a:solidFill>
                  <a:srgbClr val="000000"/>
                </a:solidFill>
                <a:effectLst>
                  <a:outerShdw blurRad="38100" dist="38100" dir="2700000" algn="tl">
                    <a:srgbClr val="000000">
                      <a:alpha val="43137"/>
                    </a:srgbClr>
                  </a:outerShdw>
                </a:effectLst>
                <a:latin typeface="Arial Black"/>
                <a:cs typeface="Arial Black"/>
              </a:rPr>
              <a:t>Place 3 strips or tape on the top of the hand</a:t>
            </a:r>
          </a:p>
          <a:p>
            <a:r>
              <a:rPr lang="en-US" dirty="0" smtClean="0">
                <a:solidFill>
                  <a:srgbClr val="000000"/>
                </a:solidFill>
                <a:effectLst>
                  <a:outerShdw blurRad="38100" dist="38100" dir="2700000" algn="tl">
                    <a:srgbClr val="000000">
                      <a:alpha val="43137"/>
                    </a:srgbClr>
                  </a:outerShdw>
                </a:effectLst>
                <a:latin typeface="Arial Black"/>
                <a:cs typeface="Arial Black"/>
              </a:rPr>
              <a:t>Make an “X” on the top of the hand</a:t>
            </a:r>
          </a:p>
          <a:p>
            <a:r>
              <a:rPr lang="en-US" dirty="0" smtClean="0">
                <a:solidFill>
                  <a:srgbClr val="000000"/>
                </a:solidFill>
                <a:effectLst>
                  <a:outerShdw blurRad="38100" dist="38100" dir="2700000" algn="tl">
                    <a:srgbClr val="000000">
                      <a:alpha val="43137"/>
                    </a:srgbClr>
                  </a:outerShdw>
                </a:effectLst>
                <a:latin typeface="Arial Black"/>
                <a:cs typeface="Arial Black"/>
              </a:rPr>
              <a:t>Then repeat the same process on the bottom of the hand</a:t>
            </a:r>
          </a:p>
          <a:p>
            <a:r>
              <a:rPr lang="en-US" dirty="0" smtClean="0">
                <a:solidFill>
                  <a:srgbClr val="000000"/>
                </a:solidFill>
                <a:effectLst>
                  <a:outerShdw blurRad="38100" dist="38100" dir="2700000" algn="tl">
                    <a:srgbClr val="000000">
                      <a:alpha val="43137"/>
                    </a:srgbClr>
                  </a:outerShdw>
                </a:effectLst>
                <a:latin typeface="Arial Black"/>
                <a:cs typeface="Arial Black"/>
              </a:rPr>
              <a:t>Place additional anchor strips around the wrist and hand</a:t>
            </a:r>
          </a:p>
          <a:p>
            <a:r>
              <a:rPr lang="en-US" dirty="0" smtClean="0">
                <a:solidFill>
                  <a:srgbClr val="000000"/>
                </a:solidFill>
                <a:effectLst>
                  <a:outerShdw blurRad="38100" dist="38100" dir="2700000" algn="tl">
                    <a:srgbClr val="000000">
                      <a:alpha val="43137"/>
                    </a:srgbClr>
                  </a:outerShdw>
                </a:effectLst>
                <a:latin typeface="Arial Black"/>
                <a:cs typeface="Arial Black"/>
              </a:rPr>
              <a:t>Using elastic tape, apply  two figure-8’s  around the wrist</a:t>
            </a:r>
          </a:p>
          <a:p>
            <a:r>
              <a:rPr lang="en-US" dirty="0" smtClean="0">
                <a:solidFill>
                  <a:srgbClr val="000000"/>
                </a:solidFill>
                <a:effectLst>
                  <a:outerShdw blurRad="38100" dist="38100" dir="2700000" algn="tl">
                    <a:srgbClr val="000000">
                      <a:alpha val="43137"/>
                    </a:srgbClr>
                  </a:outerShdw>
                </a:effectLst>
                <a:latin typeface="Arial Black"/>
                <a:cs typeface="Arial Black"/>
              </a:rPr>
              <a:t>Secure the procedure with an anchor strip around the wrist using athletic tape</a:t>
            </a:r>
          </a:p>
          <a:p>
            <a:endParaRPr lang="en-US" dirty="0">
              <a:solidFill>
                <a:schemeClr val="bg1"/>
              </a:solidFill>
              <a:effectLst>
                <a:outerShdw blurRad="38100" dist="38100" dir="2700000" algn="tl">
                  <a:srgbClr val="000000">
                    <a:alpha val="43137"/>
                  </a:srgbClr>
                </a:outerShdw>
              </a:effectLst>
            </a:endParaRPr>
          </a:p>
        </p:txBody>
      </p:sp>
      <p:pic>
        <p:nvPicPr>
          <p:cNvPr id="38914" name="Picture 2" descr="http://www.taping-and-strapping.com/images/IMG_1811.jpg"/>
          <p:cNvPicPr>
            <a:picLocks noChangeAspect="1" noChangeArrowheads="1"/>
          </p:cNvPicPr>
          <p:nvPr/>
        </p:nvPicPr>
        <p:blipFill>
          <a:blip r:embed="rId2" cstate="print"/>
          <a:srcRect/>
          <a:stretch>
            <a:fillRect/>
          </a:stretch>
        </p:blipFill>
        <p:spPr bwMode="auto">
          <a:xfrm>
            <a:off x="5715000" y="609600"/>
            <a:ext cx="1253231" cy="1447800"/>
          </a:xfrm>
          <a:prstGeom prst="rect">
            <a:avLst/>
          </a:prstGeom>
          <a:noFill/>
        </p:spPr>
      </p:pic>
      <p:pic>
        <p:nvPicPr>
          <p:cNvPr id="38916" name="Picture 4" descr="Half overlap the palm strips to give basic limitation to range"/>
          <p:cNvPicPr>
            <a:picLocks noChangeAspect="1" noChangeArrowheads="1"/>
          </p:cNvPicPr>
          <p:nvPr/>
        </p:nvPicPr>
        <p:blipFill>
          <a:blip r:embed="rId3" cstate="print"/>
          <a:srcRect/>
          <a:stretch>
            <a:fillRect/>
          </a:stretch>
        </p:blipFill>
        <p:spPr bwMode="auto">
          <a:xfrm>
            <a:off x="6934200" y="1524000"/>
            <a:ext cx="1582956" cy="1295400"/>
          </a:xfrm>
          <a:prstGeom prst="rect">
            <a:avLst/>
          </a:prstGeom>
          <a:noFill/>
        </p:spPr>
      </p:pic>
      <p:pic>
        <p:nvPicPr>
          <p:cNvPr id="38918" name="Picture 6" descr="3 overlapping dorsal strips"/>
          <p:cNvPicPr>
            <a:picLocks noChangeAspect="1" noChangeArrowheads="1"/>
          </p:cNvPicPr>
          <p:nvPr/>
        </p:nvPicPr>
        <p:blipFill>
          <a:blip r:embed="rId4" cstate="print"/>
          <a:srcRect/>
          <a:stretch>
            <a:fillRect/>
          </a:stretch>
        </p:blipFill>
        <p:spPr bwMode="auto">
          <a:xfrm>
            <a:off x="5791200" y="2392748"/>
            <a:ext cx="1174843" cy="1645851"/>
          </a:xfrm>
          <a:prstGeom prst="rect">
            <a:avLst/>
          </a:prstGeom>
          <a:noFill/>
        </p:spPr>
      </p:pic>
      <p:pic>
        <p:nvPicPr>
          <p:cNvPr id="38920" name="Picture 8" descr="http://www.taping-and-strapping.com/images/IMG_1820.jpg"/>
          <p:cNvPicPr>
            <a:picLocks noChangeAspect="1" noChangeArrowheads="1"/>
          </p:cNvPicPr>
          <p:nvPr/>
        </p:nvPicPr>
        <p:blipFill>
          <a:blip r:embed="rId5" cstate="print"/>
          <a:srcRect/>
          <a:stretch>
            <a:fillRect/>
          </a:stretch>
        </p:blipFill>
        <p:spPr bwMode="auto">
          <a:xfrm>
            <a:off x="6934200" y="3200400"/>
            <a:ext cx="1333155" cy="1524000"/>
          </a:xfrm>
          <a:prstGeom prst="rect">
            <a:avLst/>
          </a:prstGeom>
          <a:noFill/>
        </p:spPr>
      </p:pic>
      <p:pic>
        <p:nvPicPr>
          <p:cNvPr id="38922" name="Picture 10" descr="http://www.taping-and-strapping.com/images/IMG_1825.jpg"/>
          <p:cNvPicPr>
            <a:picLocks noChangeAspect="1" noChangeArrowheads="1"/>
          </p:cNvPicPr>
          <p:nvPr/>
        </p:nvPicPr>
        <p:blipFill>
          <a:blip r:embed="rId6" cstate="print"/>
          <a:srcRect/>
          <a:stretch>
            <a:fillRect/>
          </a:stretch>
        </p:blipFill>
        <p:spPr bwMode="auto">
          <a:xfrm>
            <a:off x="5410200" y="4419600"/>
            <a:ext cx="1514475" cy="1332845"/>
          </a:xfrm>
          <a:prstGeom prst="rect">
            <a:avLst/>
          </a:prstGeom>
          <a:noFill/>
        </p:spPr>
      </p:pic>
      <p:pic>
        <p:nvPicPr>
          <p:cNvPr id="38924" name="Picture 12" descr="http://www.taping-and-strapping.com/images/IMG_1829.jpg"/>
          <p:cNvPicPr>
            <a:picLocks noChangeAspect="1" noChangeArrowheads="1"/>
          </p:cNvPicPr>
          <p:nvPr/>
        </p:nvPicPr>
        <p:blipFill>
          <a:blip r:embed="rId7" cstate="print"/>
          <a:srcRect/>
          <a:stretch>
            <a:fillRect/>
          </a:stretch>
        </p:blipFill>
        <p:spPr bwMode="auto">
          <a:xfrm>
            <a:off x="6934200" y="5029200"/>
            <a:ext cx="1362075" cy="163593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Thumb Sprain</a:t>
            </a:r>
            <a:endParaRPr lang="en-US" dirty="0"/>
          </a:p>
        </p:txBody>
      </p:sp>
      <p:sp>
        <p:nvSpPr>
          <p:cNvPr id="3" name="Content Placeholder 2"/>
          <p:cNvSpPr>
            <a:spLocks noGrp="1"/>
          </p:cNvSpPr>
          <p:nvPr>
            <p:ph sz="half" idx="1"/>
          </p:nvPr>
        </p:nvSpPr>
        <p:spPr>
          <a:xfrm>
            <a:off x="457200" y="1066800"/>
            <a:ext cx="4038600" cy="5410200"/>
          </a:xfrm>
        </p:spPr>
        <p:txBody>
          <a:bodyPr>
            <a:normAutofit fontScale="625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Place an anchor strip around the wrist using athletic tape</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figure-8’s around the thumb joint</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an additional anchor strip around the wrist</a:t>
            </a:r>
          </a:p>
          <a:p>
            <a:r>
              <a:rPr lang="en-US" dirty="0" smtClean="0">
                <a:solidFill>
                  <a:srgbClr val="000000"/>
                </a:solidFill>
                <a:effectLst>
                  <a:outerShdw blurRad="38100" dist="38100" dir="2700000" algn="tl">
                    <a:srgbClr val="000000">
                      <a:alpha val="43137"/>
                    </a:srgbClr>
                  </a:outerShdw>
                </a:effectLst>
                <a:latin typeface="Arial Black"/>
                <a:cs typeface="Arial Black"/>
              </a:rPr>
              <a:t>For an athlete who needs more support, you can apply an anchor strip around the hand</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overlapping strips from the bottom of the hand around to the top of the hand</a:t>
            </a:r>
          </a:p>
          <a:p>
            <a:r>
              <a:rPr lang="en-US" dirty="0" smtClean="0">
                <a:solidFill>
                  <a:srgbClr val="000000"/>
                </a:solidFill>
                <a:effectLst>
                  <a:outerShdw blurRad="38100" dist="38100" dir="2700000" algn="tl">
                    <a:srgbClr val="000000">
                      <a:alpha val="43137"/>
                    </a:srgbClr>
                  </a:outerShdw>
                </a:effectLst>
                <a:latin typeface="Arial Black"/>
                <a:cs typeface="Arial Black"/>
              </a:rPr>
              <a:t>Secure these strips using elastic tape and make figure-8’s around the thumb joint</a:t>
            </a:r>
          </a:p>
          <a:p>
            <a:r>
              <a:rPr lang="en-US" dirty="0" smtClean="0">
                <a:solidFill>
                  <a:srgbClr val="000000"/>
                </a:solidFill>
                <a:effectLst>
                  <a:outerShdw blurRad="38100" dist="38100" dir="2700000" algn="tl">
                    <a:srgbClr val="000000">
                      <a:alpha val="43137"/>
                    </a:srgbClr>
                  </a:outerShdw>
                </a:effectLst>
                <a:latin typeface="Arial Black"/>
                <a:cs typeface="Arial Black"/>
              </a:rPr>
              <a:t>Finish the procedure with anchor strips around the hand and wrist</a:t>
            </a:r>
            <a:endParaRPr lang="en-US" dirty="0">
              <a:solidFill>
                <a:srgbClr val="000000"/>
              </a:solidFill>
              <a:effectLst>
                <a:outerShdw blurRad="38100" dist="38100" dir="2700000" algn="tl">
                  <a:srgbClr val="000000">
                    <a:alpha val="43137"/>
                  </a:srgbClr>
                </a:outerShdw>
              </a:effectLst>
              <a:latin typeface="Arial Black"/>
              <a:cs typeface="Arial Black"/>
            </a:endParaRPr>
          </a:p>
        </p:txBody>
      </p:sp>
      <p:pic>
        <p:nvPicPr>
          <p:cNvPr id="39938" name="Picture 2" descr="How to Treat a Sprained Thumbthumbnail"/>
          <p:cNvPicPr>
            <a:picLocks noChangeAspect="1" noChangeArrowheads="1"/>
          </p:cNvPicPr>
          <p:nvPr/>
        </p:nvPicPr>
        <p:blipFill>
          <a:blip r:embed="rId2" cstate="print"/>
          <a:srcRect/>
          <a:stretch>
            <a:fillRect/>
          </a:stretch>
        </p:blipFill>
        <p:spPr bwMode="auto">
          <a:xfrm>
            <a:off x="5257800" y="1771226"/>
            <a:ext cx="2981325" cy="29150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Finger Sprain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Wrap tape around the injured finger and an adjoining finger near the base of the two fingers</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another  strip around the tips of the fingers leaving the joint open</a:t>
            </a:r>
          </a:p>
          <a:p>
            <a:endParaRPr lang="en-US" dirty="0">
              <a:solidFill>
                <a:schemeClr val="bg1"/>
              </a:solidFill>
              <a:effectLst>
                <a:outerShdw blurRad="38100" dist="38100" dir="2700000" algn="tl">
                  <a:srgbClr val="000000">
                    <a:alpha val="43137"/>
                  </a:srgbClr>
                </a:outerShdw>
              </a:effectLst>
            </a:endParaRPr>
          </a:p>
        </p:txBody>
      </p:sp>
      <p:pic>
        <p:nvPicPr>
          <p:cNvPr id="41986" name="Picture 2" descr="http://www.eorthopod.com/images/ContentImages/Fractures/adult_fractures/adult_hand_fx/adult_finger_fx_buddy_taping.jpg"/>
          <p:cNvPicPr>
            <a:picLocks noChangeAspect="1" noChangeArrowheads="1"/>
          </p:cNvPicPr>
          <p:nvPr/>
        </p:nvPicPr>
        <p:blipFill>
          <a:blip r:embed="rId2" cstate="print"/>
          <a:srcRect/>
          <a:stretch>
            <a:fillRect/>
          </a:stretch>
        </p:blipFill>
        <p:spPr bwMode="auto">
          <a:xfrm>
            <a:off x="4724400" y="1371600"/>
            <a:ext cx="3810000" cy="3810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Finger Collateral Ligament</a:t>
            </a:r>
            <a:endParaRPr lang="en-US" dirty="0"/>
          </a:p>
        </p:txBody>
      </p:sp>
      <p:sp>
        <p:nvSpPr>
          <p:cNvPr id="3" name="Content Placeholder 2"/>
          <p:cNvSpPr>
            <a:spLocks noGrp="1"/>
          </p:cNvSpPr>
          <p:nvPr>
            <p:ph sz="half" idx="1"/>
          </p:nvPr>
        </p:nvSpPr>
        <p:spPr>
          <a:xfrm>
            <a:off x="457200" y="1143000"/>
            <a:ext cx="4038600" cy="5257800"/>
          </a:xfrm>
        </p:spPr>
        <p:txBody>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Apply anchor strips on both sides of the  injured joint</a:t>
            </a:r>
          </a:p>
          <a:p>
            <a:r>
              <a:rPr lang="en-US" dirty="0" smtClean="0">
                <a:solidFill>
                  <a:srgbClr val="000000"/>
                </a:solidFill>
                <a:effectLst>
                  <a:outerShdw blurRad="38100" dist="38100" dir="2700000" algn="tl">
                    <a:srgbClr val="000000">
                      <a:alpha val="43137"/>
                    </a:srgbClr>
                  </a:outerShdw>
                </a:effectLst>
                <a:latin typeface="Arial Black"/>
                <a:cs typeface="Arial Black"/>
              </a:rPr>
              <a:t>Place an “X” over the collateral ligament</a:t>
            </a:r>
          </a:p>
          <a:p>
            <a:r>
              <a:rPr lang="en-US" dirty="0" smtClean="0">
                <a:solidFill>
                  <a:srgbClr val="000000"/>
                </a:solidFill>
                <a:effectLst>
                  <a:outerShdw blurRad="38100" dist="38100" dir="2700000" algn="tl">
                    <a:srgbClr val="000000">
                      <a:alpha val="43137"/>
                    </a:srgbClr>
                  </a:outerShdw>
                </a:effectLst>
                <a:latin typeface="Arial Black"/>
                <a:cs typeface="Arial Black"/>
              </a:rPr>
              <a:t>Do the same on the other side</a:t>
            </a:r>
          </a:p>
          <a:p>
            <a:r>
              <a:rPr lang="en-US" dirty="0" smtClean="0">
                <a:solidFill>
                  <a:srgbClr val="000000"/>
                </a:solidFill>
                <a:effectLst>
                  <a:outerShdw blurRad="38100" dist="38100" dir="2700000" algn="tl">
                    <a:srgbClr val="000000">
                      <a:alpha val="43137"/>
                    </a:srgbClr>
                  </a:outerShdw>
                </a:effectLst>
                <a:latin typeface="Arial Black"/>
                <a:cs typeface="Arial Black"/>
              </a:rPr>
              <a:t>Apply two more anchor strips</a:t>
            </a:r>
            <a:endParaRPr lang="en-US" dirty="0">
              <a:solidFill>
                <a:srgbClr val="000000"/>
              </a:solidFill>
              <a:effectLst>
                <a:outerShdw blurRad="38100" dist="38100" dir="2700000" algn="tl">
                  <a:srgbClr val="000000">
                    <a:alpha val="43137"/>
                  </a:srgbClr>
                </a:outerShdw>
              </a:effectLst>
              <a:latin typeface="Arial Black"/>
              <a:cs typeface="Arial Black"/>
            </a:endParaRPr>
          </a:p>
        </p:txBody>
      </p:sp>
      <p:pic>
        <p:nvPicPr>
          <p:cNvPr id="40962" name="Picture 2" descr="http://i.ytimg.com/vi/ljwB2GAiFCw/0.jpg"/>
          <p:cNvPicPr>
            <a:picLocks noChangeAspect="1" noChangeArrowheads="1"/>
          </p:cNvPicPr>
          <p:nvPr/>
        </p:nvPicPr>
        <p:blipFill>
          <a:blip r:embed="rId2" cstate="print"/>
          <a:srcRect/>
          <a:stretch>
            <a:fillRect/>
          </a:stretch>
        </p:blipFill>
        <p:spPr bwMode="auto">
          <a:xfrm>
            <a:off x="4724400" y="1828800"/>
            <a:ext cx="3733800" cy="28003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143000"/>
          </a:xfrm>
        </p:spPr>
        <p:txBody>
          <a:bodyPr>
            <a:normAutofit fontScale="90000"/>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Tape Tearing, Cutting, and Removing</a:t>
            </a:r>
            <a:endParaRPr lang="en-US" dirty="0"/>
          </a:p>
        </p:txBody>
      </p:sp>
      <p:sp>
        <p:nvSpPr>
          <p:cNvPr id="3" name="Content Placeholder 2"/>
          <p:cNvSpPr>
            <a:spLocks noGrp="1"/>
          </p:cNvSpPr>
          <p:nvPr>
            <p:ph sz="half" idx="1"/>
          </p:nvPr>
        </p:nvSpPr>
        <p:spPr>
          <a:xfrm>
            <a:off x="381000" y="914400"/>
            <a:ext cx="4038600" cy="4830763"/>
          </a:xfrm>
        </p:spPr>
        <p:txBody>
          <a:bodyPr>
            <a:noAutofit/>
          </a:bodyPr>
          <a:lstStyle/>
          <a:p>
            <a:pPr>
              <a:buNone/>
            </a:pPr>
            <a:r>
              <a:rPr lang="en-US" sz="18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Tearing:</a:t>
            </a:r>
          </a:p>
          <a:p>
            <a:pPr>
              <a:buNone/>
            </a:pPr>
            <a:r>
              <a:rPr lang="en-US" sz="18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	- Place fingers close together and make quick snapping motion in the opposite direction</a:t>
            </a:r>
          </a:p>
          <a:p>
            <a:pPr>
              <a:buNone/>
            </a:pPr>
            <a:r>
              <a:rPr lang="en-US" sz="18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	-If tape becomes folded or crimped, move fingers away from folded area and try again</a:t>
            </a:r>
          </a:p>
          <a:p>
            <a:pPr>
              <a:buNone/>
            </a:pPr>
            <a:r>
              <a:rPr lang="en-US" sz="18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Cutting:</a:t>
            </a:r>
          </a:p>
          <a:p>
            <a:pPr>
              <a:buNone/>
            </a:pPr>
            <a:r>
              <a:rPr lang="en-US" sz="18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	-Use surgical scissors with blunt tip, or tape cutters</a:t>
            </a:r>
          </a:p>
          <a:p>
            <a:pPr>
              <a:buNone/>
            </a:pPr>
            <a:r>
              <a:rPr lang="en-US" sz="18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	-Cut tape where it tends to be loose because of the anatomical configuration of the body part</a:t>
            </a:r>
          </a:p>
          <a:p>
            <a:pPr>
              <a:buNone/>
            </a:pPr>
            <a:r>
              <a:rPr lang="en-US" sz="18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	- Cut in an area with minimal bone prominents</a:t>
            </a:r>
            <a:endParaRPr lang="en-US" sz="1800" b="1" dirty="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p:txBody>
      </p:sp>
      <p:sp>
        <p:nvSpPr>
          <p:cNvPr id="4" name="Content Placeholder 3"/>
          <p:cNvSpPr>
            <a:spLocks noGrp="1"/>
          </p:cNvSpPr>
          <p:nvPr>
            <p:ph sz="half" idx="2"/>
          </p:nvPr>
        </p:nvSpPr>
        <p:spPr/>
        <p:txBody>
          <a:bodyPr>
            <a:normAutofit/>
          </a:bodyPr>
          <a:lstStyle/>
          <a:p>
            <a:pPr>
              <a:buNone/>
            </a:pPr>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Removing:</a:t>
            </a:r>
          </a:p>
          <a:p>
            <a:pPr>
              <a:buNone/>
            </a:pPr>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	- Use one hand to support/compress skin</a:t>
            </a:r>
          </a:p>
          <a:p>
            <a:pPr>
              <a:buNone/>
            </a:pPr>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	-While using the other hand to slowly remove the tape by pulling in the opposite direction to the stabilized skin</a:t>
            </a:r>
            <a:endParaRPr lang="en-US" sz="2000" b="1" dirty="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In Conclusion…</a:t>
            </a:r>
            <a:endParaRPr lang="en-US" dirty="0"/>
          </a:p>
        </p:txBody>
      </p:sp>
      <p:sp>
        <p:nvSpPr>
          <p:cNvPr id="3" name="Content Placeholder 2"/>
          <p:cNvSpPr>
            <a:spLocks noGrp="1"/>
          </p:cNvSpPr>
          <p:nvPr>
            <p:ph sz="half" idx="1"/>
          </p:nvPr>
        </p:nvSpPr>
        <p:spPr>
          <a:xfrm>
            <a:off x="457200" y="1951037"/>
            <a:ext cx="4038600" cy="3382963"/>
          </a:xfrm>
        </p:spPr>
        <p:txBody>
          <a:bodyPr>
            <a:normAutofit fontScale="92500" lnSpcReduction="20000"/>
          </a:bodyPr>
          <a:lstStyle/>
          <a:p>
            <a:r>
              <a:rPr lang="en-US" dirty="0" smtClean="0">
                <a:solidFill>
                  <a:srgbClr val="000000"/>
                </a:solidFill>
                <a:effectLst>
                  <a:outerShdw blurRad="38100" dist="38100" dir="2700000" algn="tl">
                    <a:srgbClr val="000000">
                      <a:alpha val="43137"/>
                    </a:srgbClr>
                  </a:outerShdw>
                </a:effectLst>
                <a:latin typeface="Arial Black"/>
                <a:cs typeface="Arial Black"/>
              </a:rPr>
              <a:t>The key to mastering these taping procedures is practice</a:t>
            </a:r>
          </a:p>
          <a:p>
            <a:r>
              <a:rPr lang="en-US" dirty="0" smtClean="0">
                <a:solidFill>
                  <a:srgbClr val="000000"/>
                </a:solidFill>
                <a:effectLst>
                  <a:outerShdw blurRad="38100" dist="38100" dir="2700000" algn="tl">
                    <a:srgbClr val="000000">
                      <a:alpha val="43137"/>
                    </a:srgbClr>
                  </a:outerShdw>
                </a:effectLst>
                <a:latin typeface="Arial Black"/>
                <a:cs typeface="Arial Black"/>
              </a:rPr>
              <a:t>By doing so you will be able to minimize your athlete’s and clients  recovery time</a:t>
            </a:r>
          </a:p>
          <a:p>
            <a:endParaRPr lang="en-US" dirty="0" smtClean="0">
              <a:solidFill>
                <a:schemeClr val="bg1"/>
              </a:solidFill>
              <a:effectLst>
                <a:outerShdw blurRad="38100" dist="38100" dir="2700000" algn="tl">
                  <a:srgbClr val="000000">
                    <a:alpha val="43137"/>
                  </a:srgbClr>
                </a:outerShdw>
              </a:effectLst>
            </a:endParaRPr>
          </a:p>
        </p:txBody>
      </p:sp>
      <p:pic>
        <p:nvPicPr>
          <p:cNvPr id="43010" name="Picture 2" descr="http://www.fitball.com.au/uploads/product_images/T_ATB_DVD_250_x_217_1_47.jpg"/>
          <p:cNvPicPr>
            <a:picLocks noChangeAspect="1" noChangeArrowheads="1"/>
          </p:cNvPicPr>
          <p:nvPr/>
        </p:nvPicPr>
        <p:blipFill>
          <a:blip r:embed="rId2" cstate="print"/>
          <a:srcRect/>
          <a:stretch>
            <a:fillRect/>
          </a:stretch>
        </p:blipFill>
        <p:spPr bwMode="auto">
          <a:xfrm>
            <a:off x="4800600" y="2133600"/>
            <a:ext cx="3436103" cy="29813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edical-wallpaper 01_thumb[3].png"/>
          <p:cNvPicPr>
            <a:picLocks noChangeAspect="1"/>
          </p:cNvPicPr>
          <p:nvPr/>
        </p:nvPicPr>
        <p:blipFill>
          <a:blip r:embed="rId2"/>
          <a:stretch>
            <a:fillRect/>
          </a:stretch>
        </p:blipFill>
        <p:spPr>
          <a:xfrm>
            <a:off x="1295400" y="228600"/>
            <a:ext cx="6418295" cy="6333097"/>
          </a:xfrm>
          <a:prstGeom prst="rect">
            <a:avLst/>
          </a:prstGeom>
        </p:spPr>
      </p:pic>
      <p:sp>
        <p:nvSpPr>
          <p:cNvPr id="2" name="Title 1"/>
          <p:cNvSpPr>
            <a:spLocks noGrp="1"/>
          </p:cNvSpPr>
          <p:nvPr>
            <p:ph type="ctrTitle"/>
          </p:nvPr>
        </p:nvSpPr>
        <p:spPr>
          <a:xfrm>
            <a:off x="457200" y="-609600"/>
            <a:ext cx="8077200" cy="3048000"/>
          </a:xfrm>
        </p:spPr>
        <p:txBody>
          <a:bodyPr>
            <a:normAutofit/>
          </a:bodyPr>
          <a:lstStyle/>
          <a:p>
            <a:r>
              <a:rPr lang="en-US" sz="5400"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Taping Techniques for the Lower Body</a:t>
            </a:r>
            <a:endParaRPr lang="en-US"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0" y="3124200"/>
            <a:ext cx="3886200" cy="762000"/>
          </a:xfrm>
        </p:spPr>
        <p:txBody>
          <a:bodyPr>
            <a:normAutofit fontScale="92500"/>
          </a:bodyPr>
          <a:lstStyle/>
          <a:p>
            <a:r>
              <a:rPr lang="en-US" sz="4000"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 Degree of Sprain:</a:t>
            </a:r>
          </a:p>
        </p:txBody>
      </p:sp>
      <p:pic>
        <p:nvPicPr>
          <p:cNvPr id="16386" name="Picture 2" descr="http://www.orthopaedicsurgeon.com.sg/wp-content/uploads/2011/11/ankle_sprain.jpg"/>
          <p:cNvPicPr>
            <a:picLocks noChangeAspect="1" noChangeArrowheads="1"/>
          </p:cNvPicPr>
          <p:nvPr/>
        </p:nvPicPr>
        <p:blipFill>
          <a:blip r:embed="rId3" cstate="print"/>
          <a:srcRect/>
          <a:stretch>
            <a:fillRect/>
          </a:stretch>
        </p:blipFill>
        <p:spPr bwMode="auto">
          <a:xfrm>
            <a:off x="2286000" y="381000"/>
            <a:ext cx="4648200" cy="3031435"/>
          </a:xfrm>
          <a:prstGeom prst="rect">
            <a:avLst/>
          </a:prstGeom>
          <a:noFill/>
        </p:spPr>
      </p:pic>
      <p:sp>
        <p:nvSpPr>
          <p:cNvPr id="8" name="TextBox 7"/>
          <p:cNvSpPr txBox="1"/>
          <p:nvPr/>
        </p:nvSpPr>
        <p:spPr>
          <a:xfrm>
            <a:off x="0" y="0"/>
            <a:ext cx="7086599" cy="707886"/>
          </a:xfrm>
          <a:prstGeom prst="rect">
            <a:avLst/>
          </a:prstGeom>
          <a:noFill/>
        </p:spPr>
        <p:txBody>
          <a:bodyPr wrap="square" rtlCol="0">
            <a:spAutoFit/>
          </a:bodyPr>
          <a:lstStyle/>
          <a:p>
            <a:r>
              <a:rPr lang="en-US" sz="4000"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Check for Type of Sprain:</a:t>
            </a:r>
            <a:endParaRPr lang="en-US" sz="4000" dirty="0"/>
          </a:p>
        </p:txBody>
      </p:sp>
      <p:sp>
        <p:nvSpPr>
          <p:cNvPr id="10" name="TextBox 9"/>
          <p:cNvSpPr txBox="1"/>
          <p:nvPr/>
        </p:nvSpPr>
        <p:spPr>
          <a:xfrm>
            <a:off x="457200" y="3811012"/>
            <a:ext cx="8382000" cy="3046988"/>
          </a:xfrm>
          <a:prstGeom prst="rect">
            <a:avLst/>
          </a:prstGeom>
          <a:noFill/>
        </p:spPr>
        <p:txBody>
          <a:bodyPr wrap="square" rtlCol="0">
            <a:spAutoFit/>
          </a:bodyPr>
          <a:lstStyle/>
          <a:p>
            <a:pPr>
              <a:buFont typeface="Arial" pitchFamily="34" charset="0"/>
              <a:buChar char="•"/>
            </a:pPr>
            <a:r>
              <a:rPr lang="en-US" sz="2400" dirty="0" smtClean="0">
                <a:solidFill>
                  <a:srgbClr val="000000"/>
                </a:solidFill>
                <a:effectLst>
                  <a:outerShdw blurRad="38100" dist="38100" dir="2700000" algn="tl">
                    <a:srgbClr val="000000">
                      <a:alpha val="43137"/>
                    </a:srgbClr>
                  </a:outerShdw>
                </a:effectLst>
                <a:latin typeface="Arial Black"/>
                <a:cs typeface="Arial Black"/>
              </a:rPr>
              <a:t>First Degree-Pain, mild disability, point tenderness, little laxity, little or no swelling</a:t>
            </a:r>
          </a:p>
          <a:p>
            <a:pPr>
              <a:buFont typeface="Arial" pitchFamily="34" charset="0"/>
              <a:buChar char="•"/>
            </a:pPr>
            <a:r>
              <a:rPr lang="en-US" sz="2400" dirty="0" smtClean="0">
                <a:solidFill>
                  <a:srgbClr val="000000"/>
                </a:solidFill>
                <a:effectLst>
                  <a:outerShdw blurRad="38100" dist="38100" dir="2700000" algn="tl">
                    <a:srgbClr val="000000">
                      <a:alpha val="43137"/>
                    </a:srgbClr>
                  </a:outerShdw>
                </a:effectLst>
                <a:latin typeface="Arial Black"/>
                <a:cs typeface="Arial Black"/>
              </a:rPr>
              <a:t>Second Degree- Pain, mild-moderate disability, point tenderness, loss of function, some laxity, mild-moderate swelling</a:t>
            </a:r>
          </a:p>
          <a:p>
            <a:pPr>
              <a:buFont typeface="Arial" pitchFamily="34" charset="0"/>
              <a:buChar char="•"/>
            </a:pPr>
            <a:r>
              <a:rPr lang="en-US" sz="2400" dirty="0" smtClean="0">
                <a:solidFill>
                  <a:srgbClr val="000000"/>
                </a:solidFill>
                <a:effectLst>
                  <a:outerShdw blurRad="38100" dist="38100" dir="2700000" algn="tl">
                    <a:srgbClr val="000000">
                      <a:alpha val="43137"/>
                    </a:srgbClr>
                  </a:outerShdw>
                </a:effectLst>
                <a:latin typeface="Arial Black"/>
                <a:cs typeface="Arial Black"/>
              </a:rPr>
              <a:t>Third Degree- pain and severe disability, point tenderness, loss of function, laxity, moderate-severe swelling</a:t>
            </a:r>
            <a:endParaRPr lang="en-US" sz="2400" dirty="0">
              <a:solidFill>
                <a:srgbClr val="000000"/>
              </a:solidFill>
              <a:effectLst>
                <a:outerShdw blurRad="38100" dist="38100" dir="2700000" algn="tl">
                  <a:srgbClr val="000000">
                    <a:alpha val="43137"/>
                  </a:srgbClr>
                </a:outerShdw>
              </a:effectLst>
              <a:latin typeface="Arial Black"/>
              <a:cs typeface="Arial Blac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7543800" cy="868362"/>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For an Acute Ankle Sprain:</a:t>
            </a:r>
            <a:endParaRPr lang="en-US" dirty="0"/>
          </a:p>
        </p:txBody>
      </p:sp>
      <p:sp>
        <p:nvSpPr>
          <p:cNvPr id="7" name="Content Placeholder 6"/>
          <p:cNvSpPr>
            <a:spLocks noGrp="1"/>
          </p:cNvSpPr>
          <p:nvPr>
            <p:ph sz="half" idx="1"/>
          </p:nvPr>
        </p:nvSpPr>
        <p:spPr>
          <a:xfrm>
            <a:off x="457200" y="1066800"/>
            <a:ext cx="4038600" cy="1828799"/>
          </a:xfrm>
        </p:spPr>
        <p:txBody>
          <a:bodyPr>
            <a:normAutofit fontScale="77500" lnSpcReduction="20000"/>
          </a:bodyPr>
          <a:lstStyle/>
          <a:p>
            <a:r>
              <a:rPr lang="en-US"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Apply Compression with and Elastic Wrap</a:t>
            </a:r>
          </a:p>
          <a:p>
            <a:r>
              <a:rPr lang="en-US"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May also use horseshoe pad with elastic wrap</a:t>
            </a:r>
            <a:endParaRPr lang="en-US" b="1" dirty="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p:txBody>
      </p:sp>
      <p:sp>
        <p:nvSpPr>
          <p:cNvPr id="8" name="Content Placeholder 7"/>
          <p:cNvSpPr>
            <a:spLocks noGrp="1"/>
          </p:cNvSpPr>
          <p:nvPr>
            <p:ph sz="half" idx="2"/>
          </p:nvPr>
        </p:nvSpPr>
        <p:spPr>
          <a:xfrm>
            <a:off x="0" y="4495800"/>
            <a:ext cx="4038600" cy="1447800"/>
          </a:xfrm>
        </p:spPr>
        <p:txBody>
          <a:bodyPr>
            <a:normAutofit fontScale="77500" lnSpcReduction="20000"/>
          </a:bodyPr>
          <a:lstStyle/>
          <a:p>
            <a:r>
              <a:rPr lang="en-US"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Apply Ice with Elastic Wrap for 20 </a:t>
            </a:r>
            <a:r>
              <a:rPr lang="en-US" b="1" dirty="0" err="1"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mins</a:t>
            </a:r>
            <a:r>
              <a:rPr lang="en-US"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/hour</a:t>
            </a:r>
          </a:p>
        </p:txBody>
      </p:sp>
      <p:pic>
        <p:nvPicPr>
          <p:cNvPr id="18434" name="Picture 2" descr="http://images.ddccdn.com/cg/images/en92497.jpg"/>
          <p:cNvPicPr>
            <a:picLocks noChangeAspect="1" noChangeArrowheads="1"/>
          </p:cNvPicPr>
          <p:nvPr/>
        </p:nvPicPr>
        <p:blipFill>
          <a:blip r:embed="rId2" cstate="print"/>
          <a:srcRect/>
          <a:stretch>
            <a:fillRect/>
          </a:stretch>
        </p:blipFill>
        <p:spPr bwMode="auto">
          <a:xfrm>
            <a:off x="4800600" y="1447800"/>
            <a:ext cx="3552825" cy="1905000"/>
          </a:xfrm>
          <a:prstGeom prst="rect">
            <a:avLst/>
          </a:prstGeom>
          <a:noFill/>
        </p:spPr>
      </p:pic>
      <p:pic>
        <p:nvPicPr>
          <p:cNvPr id="18436" name="Picture 4" descr="http://shabbottshabits.com/wp-content/uploads/2011/04/Ice-on-ankle.png"/>
          <p:cNvPicPr>
            <a:picLocks noChangeAspect="1" noChangeArrowheads="1"/>
          </p:cNvPicPr>
          <p:nvPr/>
        </p:nvPicPr>
        <p:blipFill>
          <a:blip r:embed="rId3" cstate="print"/>
          <a:srcRect/>
          <a:stretch>
            <a:fillRect/>
          </a:stretch>
        </p:blipFill>
        <p:spPr bwMode="auto">
          <a:xfrm>
            <a:off x="4419600" y="4038600"/>
            <a:ext cx="2734040" cy="25907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Before You Begin: </a:t>
            </a:r>
            <a:endParaRPr lang="en-US" dirty="0"/>
          </a:p>
        </p:txBody>
      </p:sp>
      <p:sp>
        <p:nvSpPr>
          <p:cNvPr id="3" name="Content Placeholder 2"/>
          <p:cNvSpPr>
            <a:spLocks noGrp="1"/>
          </p:cNvSpPr>
          <p:nvPr>
            <p:ph sz="half" idx="1"/>
          </p:nvPr>
        </p:nvSpPr>
        <p:spPr>
          <a:xfrm>
            <a:off x="609600" y="1447800"/>
            <a:ext cx="4038600" cy="4648200"/>
          </a:xfrm>
        </p:spPr>
        <p:txBody>
          <a:bodyPr>
            <a:normAutofit fontScale="92500" lnSpcReduction="20000"/>
          </a:bodyPr>
          <a:lstStyle/>
          <a:p>
            <a:r>
              <a:rPr lang="en-US"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Apply adhesive spray to the entire  ankle</a:t>
            </a:r>
          </a:p>
          <a:p>
            <a:r>
              <a:rPr lang="en-US"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Apply friction pads over boney prominents and tendons</a:t>
            </a:r>
          </a:p>
          <a:p>
            <a:r>
              <a:rPr lang="en-US"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Apply Pre-Wrap to avoid irritation</a:t>
            </a:r>
          </a:p>
          <a:p>
            <a:r>
              <a:rPr lang="en-US"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Throughout entire taping process, make sure ankle is kept at 90</a:t>
            </a:r>
            <a:r>
              <a:rPr lang="en-US" b="1" baseline="30000"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o</a:t>
            </a:r>
            <a:r>
              <a:rPr lang="en-US"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 </a:t>
            </a:r>
            <a:endParaRPr lang="en-US" b="1" dirty="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endParaRPr>
          </a:p>
        </p:txBody>
      </p:sp>
      <p:pic>
        <p:nvPicPr>
          <p:cNvPr id="19458" name="Picture 2" descr="http://www.mesillavalleysoccer.net/health/images/DSCN0724.JPG"/>
          <p:cNvPicPr>
            <a:picLocks noChangeAspect="1" noChangeArrowheads="1"/>
          </p:cNvPicPr>
          <p:nvPr/>
        </p:nvPicPr>
        <p:blipFill>
          <a:blip r:embed="rId2" cstate="print"/>
          <a:srcRect/>
          <a:stretch>
            <a:fillRect/>
          </a:stretch>
        </p:blipFill>
        <p:spPr bwMode="auto">
          <a:xfrm>
            <a:off x="5790869" y="1371600"/>
            <a:ext cx="2591131" cy="1941238"/>
          </a:xfrm>
          <a:prstGeom prst="rect">
            <a:avLst/>
          </a:prstGeom>
          <a:noFill/>
        </p:spPr>
      </p:pic>
      <p:pic>
        <p:nvPicPr>
          <p:cNvPr id="19460" name="Picture 4" descr="http://www.aofas.org/footcaremd/how-to/PublishingImages/DSCN0726.JPG"/>
          <p:cNvPicPr>
            <a:picLocks noChangeAspect="1" noChangeArrowheads="1"/>
          </p:cNvPicPr>
          <p:nvPr/>
        </p:nvPicPr>
        <p:blipFill>
          <a:blip r:embed="rId3" cstate="print"/>
          <a:srcRect/>
          <a:stretch>
            <a:fillRect/>
          </a:stretch>
        </p:blipFill>
        <p:spPr bwMode="auto">
          <a:xfrm>
            <a:off x="5105400" y="3352800"/>
            <a:ext cx="2644472" cy="1981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1143000"/>
          </a:xfrm>
        </p:spPr>
        <p:txBody>
          <a:bodyPr>
            <a:normAutofit/>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Closed Basket Weave (Inversion)</a:t>
            </a:r>
            <a:endParaRPr lang="en-US" dirty="0"/>
          </a:p>
        </p:txBody>
      </p:sp>
      <p:sp>
        <p:nvSpPr>
          <p:cNvPr id="3" name="Content Placeholder 2"/>
          <p:cNvSpPr>
            <a:spLocks noGrp="1"/>
          </p:cNvSpPr>
          <p:nvPr>
            <p:ph sz="half" idx="1"/>
          </p:nvPr>
        </p:nvSpPr>
        <p:spPr>
          <a:xfrm>
            <a:off x="457200" y="1371600"/>
            <a:ext cx="4038600" cy="4754563"/>
          </a:xfrm>
        </p:spPr>
        <p:txBody>
          <a:bodyPr>
            <a:normAutofit fontScale="92500" lnSpcReduction="10000"/>
          </a:bodyPr>
          <a:lstStyle/>
          <a:p>
            <a:pPr marL="514350" indent="-514350">
              <a:buAutoNum type="arabicPeriod"/>
            </a:pPr>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Using athletic tape, place two anchor strips (one above ankle, the other at the base of the foot leaving the toes exposed) </a:t>
            </a:r>
          </a:p>
          <a:p>
            <a:pPr marL="514350" indent="-514350">
              <a:buAutoNum type="arabicPeriod"/>
            </a:pPr>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Apply stirrup strip from medial to lateral side</a:t>
            </a:r>
          </a:p>
          <a:p>
            <a:pPr marL="514350" indent="-514350">
              <a:buAutoNum type="arabicPeriod"/>
            </a:pPr>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Apple horseshoe strip from medial to lateral side</a:t>
            </a:r>
          </a:p>
          <a:p>
            <a:pPr marL="514350" indent="-514350">
              <a:buAutoNum type="arabicPeriod"/>
            </a:pPr>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Repeat two more stirrup and horseshoe weavings</a:t>
            </a:r>
          </a:p>
          <a:p>
            <a:pPr marL="514350" indent="-514350">
              <a:buAutoNum type="arabicPeriod"/>
            </a:pPr>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Enclose the leg with horizontal strips</a:t>
            </a:r>
          </a:p>
          <a:p>
            <a:pPr marL="514350" indent="-514350">
              <a:buAutoNum type="arabicPeriod"/>
            </a:pPr>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Apply heal locks </a:t>
            </a:r>
          </a:p>
        </p:txBody>
      </p:sp>
      <p:pic>
        <p:nvPicPr>
          <p:cNvPr id="2050" name="Picture 2" descr="http://sportsmedicineinternational.com/images/pic_china_taping_059.jpg?1213044204"/>
          <p:cNvPicPr>
            <a:picLocks noChangeAspect="1" noChangeArrowheads="1"/>
          </p:cNvPicPr>
          <p:nvPr/>
        </p:nvPicPr>
        <p:blipFill>
          <a:blip r:embed="rId2" cstate="print"/>
          <a:srcRect/>
          <a:stretch>
            <a:fillRect/>
          </a:stretch>
        </p:blipFill>
        <p:spPr bwMode="auto">
          <a:xfrm>
            <a:off x="5715000" y="1143000"/>
            <a:ext cx="1477108" cy="1066800"/>
          </a:xfrm>
          <a:prstGeom prst="rect">
            <a:avLst/>
          </a:prstGeom>
          <a:noFill/>
        </p:spPr>
      </p:pic>
      <p:pic>
        <p:nvPicPr>
          <p:cNvPr id="2052" name="Picture 4" descr="Pic_china_taping_001"/>
          <p:cNvPicPr>
            <a:picLocks noChangeAspect="1" noChangeArrowheads="1"/>
          </p:cNvPicPr>
          <p:nvPr/>
        </p:nvPicPr>
        <p:blipFill>
          <a:blip r:embed="rId3" cstate="print"/>
          <a:srcRect/>
          <a:stretch>
            <a:fillRect/>
          </a:stretch>
        </p:blipFill>
        <p:spPr bwMode="auto">
          <a:xfrm>
            <a:off x="5715000" y="2209800"/>
            <a:ext cx="1447800" cy="1085850"/>
          </a:xfrm>
          <a:prstGeom prst="rect">
            <a:avLst/>
          </a:prstGeom>
          <a:noFill/>
        </p:spPr>
      </p:pic>
      <p:pic>
        <p:nvPicPr>
          <p:cNvPr id="2054" name="Picture 6" descr="Pic_china_taping_013"/>
          <p:cNvPicPr>
            <a:picLocks noChangeAspect="1" noChangeArrowheads="1"/>
          </p:cNvPicPr>
          <p:nvPr/>
        </p:nvPicPr>
        <p:blipFill>
          <a:blip r:embed="rId4" cstate="print"/>
          <a:srcRect/>
          <a:stretch>
            <a:fillRect/>
          </a:stretch>
        </p:blipFill>
        <p:spPr bwMode="auto">
          <a:xfrm>
            <a:off x="5715000" y="3276600"/>
            <a:ext cx="1447800" cy="1085850"/>
          </a:xfrm>
          <a:prstGeom prst="rect">
            <a:avLst/>
          </a:prstGeom>
          <a:noFill/>
        </p:spPr>
      </p:pic>
      <p:pic>
        <p:nvPicPr>
          <p:cNvPr id="2056" name="Picture 8" descr="Pic_china_taping_021"/>
          <p:cNvPicPr>
            <a:picLocks noChangeAspect="1" noChangeArrowheads="1"/>
          </p:cNvPicPr>
          <p:nvPr/>
        </p:nvPicPr>
        <p:blipFill>
          <a:blip r:embed="rId5" cstate="print"/>
          <a:srcRect/>
          <a:stretch>
            <a:fillRect/>
          </a:stretch>
        </p:blipFill>
        <p:spPr bwMode="auto">
          <a:xfrm>
            <a:off x="5715000" y="4343400"/>
            <a:ext cx="1447800" cy="1085850"/>
          </a:xfrm>
          <a:prstGeom prst="rect">
            <a:avLst/>
          </a:prstGeom>
          <a:noFill/>
        </p:spPr>
      </p:pic>
      <p:pic>
        <p:nvPicPr>
          <p:cNvPr id="2058" name="Picture 10" descr="Pic_ankle_6"/>
          <p:cNvPicPr>
            <a:picLocks noChangeAspect="1" noChangeArrowheads="1"/>
          </p:cNvPicPr>
          <p:nvPr/>
        </p:nvPicPr>
        <p:blipFill>
          <a:blip r:embed="rId6" cstate="print"/>
          <a:srcRect/>
          <a:stretch>
            <a:fillRect/>
          </a:stretch>
        </p:blipFill>
        <p:spPr bwMode="auto">
          <a:xfrm>
            <a:off x="5715000" y="5410200"/>
            <a:ext cx="1447800" cy="1071372"/>
          </a:xfrm>
          <a:prstGeom prst="rect">
            <a:avLst/>
          </a:prstGeom>
          <a:noFill/>
        </p:spPr>
      </p:pic>
      <p:sp>
        <p:nvSpPr>
          <p:cNvPr id="10" name="Right Arrow 9"/>
          <p:cNvSpPr/>
          <p:nvPr/>
        </p:nvSpPr>
        <p:spPr>
          <a:xfrm>
            <a:off x="4419600" y="1524000"/>
            <a:ext cx="978408" cy="484632"/>
          </a:xfrm>
          <a:prstGeom prst="right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453408">
            <a:off x="4267200" y="2971800"/>
            <a:ext cx="1066800" cy="484632"/>
          </a:xfrm>
          <a:prstGeom prst="rightArrow">
            <a:avLst>
              <a:gd name="adj1" fmla="val 50000"/>
              <a:gd name="adj2" fmla="val 39081"/>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19600" y="3657600"/>
            <a:ext cx="978408" cy="484632"/>
          </a:xfrm>
          <a:prstGeom prst="right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419600" y="4572000"/>
            <a:ext cx="978408" cy="484632"/>
          </a:xfrm>
          <a:prstGeom prst="right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54013">
            <a:off x="3302231" y="5571146"/>
            <a:ext cx="2045208" cy="484632"/>
          </a:xfrm>
          <a:prstGeom prst="right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b="1" dirty="0" smtClean="0">
                <a:ln w="28575">
                  <a:solidFill>
                    <a:schemeClr val="bg1"/>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Closed Basket Weave (Inversion)</a:t>
            </a:r>
            <a:endParaRPr lang="en-US" dirty="0"/>
          </a:p>
        </p:txBody>
      </p:sp>
      <p:sp>
        <p:nvSpPr>
          <p:cNvPr id="3" name="Content Placeholder 2"/>
          <p:cNvSpPr>
            <a:spLocks noGrp="1"/>
          </p:cNvSpPr>
          <p:nvPr>
            <p:ph sz="half" idx="1"/>
          </p:nvPr>
        </p:nvSpPr>
        <p:spPr>
          <a:xfrm>
            <a:off x="457200" y="990600"/>
            <a:ext cx="4038600" cy="5410200"/>
          </a:xfrm>
        </p:spPr>
        <p:txBody>
          <a:bodyPr>
            <a:noAutofit/>
          </a:bodyPr>
          <a:lstStyle/>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For support with less restriction, you can use both athletic tape and elastic tape</a:t>
            </a: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Using athletic tape, place two anchor strips (one above ankle, the other at the base of the foot leaving the toes exposed) </a:t>
            </a: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Apply stirrup strip from medial to lateral side</a:t>
            </a: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Then with elastic tape, apply figure-8 and heal lock</a:t>
            </a: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Enclose ankle in circular motion with elastic tape</a:t>
            </a:r>
          </a:p>
        </p:txBody>
      </p:sp>
      <p:sp>
        <p:nvSpPr>
          <p:cNvPr id="4" name="Content Placeholder 3"/>
          <p:cNvSpPr>
            <a:spLocks noGrp="1"/>
          </p:cNvSpPr>
          <p:nvPr>
            <p:ph sz="half" idx="2"/>
          </p:nvPr>
        </p:nvSpPr>
        <p:spPr>
          <a:xfrm>
            <a:off x="4724400" y="1066800"/>
            <a:ext cx="4038600" cy="4525963"/>
          </a:xfrm>
        </p:spPr>
        <p:txBody>
          <a:bodyPr>
            <a:normAutofit/>
          </a:bodyPr>
          <a:lstStyle/>
          <a:p>
            <a:endParaRPr lang="en-US"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Have the option to repeat heal locks and figure-8 with athletic tape</a:t>
            </a: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For more support, use a moleskin stirrup before applying the closed weave basket</a:t>
            </a:r>
          </a:p>
          <a:p>
            <a:r>
              <a:rPr lang="en-US" sz="2000" b="1" dirty="0" smtClean="0">
                <a:ln w="17780" cmpd="sng">
                  <a:solidFill>
                    <a:schemeClr val="accent1">
                      <a:tint val="3000"/>
                    </a:schemeClr>
                  </a:solidFill>
                  <a:prstDash val="solid"/>
                  <a:miter lim="800000"/>
                </a:ln>
                <a:solidFill>
                  <a:srgbClr val="000000"/>
                </a:solidFill>
                <a:effectLst>
                  <a:outerShdw blurRad="55000" dist="50800" dir="5400000" algn="tl">
                    <a:srgbClr val="000000">
                      <a:alpha val="33000"/>
                    </a:srgbClr>
                  </a:outerShdw>
                </a:effectLst>
                <a:latin typeface="Arial Black"/>
                <a:cs typeface="Arial Black"/>
              </a:rPr>
              <a:t>Then follow the steps for closed weave basket with either athletic tape or elastic tape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9990</TotalTime>
  <Words>1808</Words>
  <Application>Microsoft Macintosh PowerPoint</Application>
  <PresentationFormat>On-screen Show (4:3)</PresentationFormat>
  <Paragraphs>209</Paragraphs>
  <Slides>30</Slides>
  <Notes>1</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Sports Taping </vt:lpstr>
      <vt:lpstr>To Get Started…</vt:lpstr>
      <vt:lpstr>Tape Tearing, Cutting, and Removing</vt:lpstr>
      <vt:lpstr>Taping Techniques for the Lower Body</vt:lpstr>
      <vt:lpstr>Slide 5</vt:lpstr>
      <vt:lpstr>For an Acute Ankle Sprain:</vt:lpstr>
      <vt:lpstr>Before You Begin: </vt:lpstr>
      <vt:lpstr>Closed Basket Weave (Inversion)</vt:lpstr>
      <vt:lpstr>Closed Basket Weave (Inversion)</vt:lpstr>
      <vt:lpstr>Open Basket Weave (Eversion)</vt:lpstr>
      <vt:lpstr>Achilles Tendon</vt:lpstr>
      <vt:lpstr>Longitudinal Arch</vt:lpstr>
      <vt:lpstr>Great Toe Sprain</vt:lpstr>
      <vt:lpstr>Bruised Heel</vt:lpstr>
      <vt:lpstr>Leg-Shin Splints</vt:lpstr>
      <vt:lpstr>Knee- Collateral Ligament</vt:lpstr>
      <vt:lpstr>Knee Hyperextension</vt:lpstr>
      <vt:lpstr>Hip-Spica</vt:lpstr>
      <vt:lpstr>Thigh-Quad Strain</vt:lpstr>
      <vt:lpstr>Thigh-Hamstring Strain</vt:lpstr>
      <vt:lpstr>Taping of the Upper Extremities</vt:lpstr>
      <vt:lpstr>Shoulder-Separation</vt:lpstr>
      <vt:lpstr>Shoulder Sprain</vt:lpstr>
      <vt:lpstr>Elbow Instability </vt:lpstr>
      <vt:lpstr>Elbow- Hyperextension</vt:lpstr>
      <vt:lpstr>Wrist Sprain</vt:lpstr>
      <vt:lpstr>Thumb Sprain</vt:lpstr>
      <vt:lpstr>Finger Sprain</vt:lpstr>
      <vt:lpstr>Finger Collateral Ligament</vt:lpstr>
      <vt:lpstr>In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Taping 101</dc:title>
  <dc:creator>Owner</dc:creator>
  <cp:lastModifiedBy>Emily Klein</cp:lastModifiedBy>
  <cp:revision>7</cp:revision>
  <dcterms:created xsi:type="dcterms:W3CDTF">2012-12-07T20:37:56Z</dcterms:created>
  <dcterms:modified xsi:type="dcterms:W3CDTF">2012-12-07T20:38:31Z</dcterms:modified>
</cp:coreProperties>
</file>